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notesMasterIdLst>
    <p:notesMasterId r:id="rId34"/>
  </p:notesMasterIdLst>
  <p:handoutMasterIdLst>
    <p:handoutMasterId r:id="rId35"/>
  </p:handoutMasterIdLst>
  <p:sldIdLst>
    <p:sldId id="824" r:id="rId2"/>
    <p:sldId id="842" r:id="rId3"/>
    <p:sldId id="843" r:id="rId4"/>
    <p:sldId id="853" r:id="rId5"/>
    <p:sldId id="861" r:id="rId6"/>
    <p:sldId id="862" r:id="rId7"/>
    <p:sldId id="860" r:id="rId8"/>
    <p:sldId id="856" r:id="rId9"/>
    <p:sldId id="851" r:id="rId10"/>
    <p:sldId id="888" r:id="rId11"/>
    <p:sldId id="889" r:id="rId12"/>
    <p:sldId id="859" r:id="rId13"/>
    <p:sldId id="863" r:id="rId14"/>
    <p:sldId id="864" r:id="rId15"/>
    <p:sldId id="887" r:id="rId16"/>
    <p:sldId id="865" r:id="rId17"/>
    <p:sldId id="866" r:id="rId18"/>
    <p:sldId id="854" r:id="rId19"/>
    <p:sldId id="868" r:id="rId20"/>
    <p:sldId id="869" r:id="rId21"/>
    <p:sldId id="871" r:id="rId22"/>
    <p:sldId id="872" r:id="rId23"/>
    <p:sldId id="873" r:id="rId24"/>
    <p:sldId id="874" r:id="rId25"/>
    <p:sldId id="875" r:id="rId26"/>
    <p:sldId id="876" r:id="rId27"/>
    <p:sldId id="877" r:id="rId28"/>
    <p:sldId id="880" r:id="rId29"/>
    <p:sldId id="886" r:id="rId30"/>
    <p:sldId id="883" r:id="rId31"/>
    <p:sldId id="884" r:id="rId32"/>
    <p:sldId id="835" r:id="rId33"/>
  </p:sldIdLst>
  <p:sldSz cx="9144000" cy="5143500" type="screen16x9"/>
  <p:notesSz cx="6797675" cy="9926638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002060"/>
    <a:srgbClr val="FD9999"/>
    <a:srgbClr val="745E5C"/>
    <a:srgbClr val="CC0000"/>
    <a:srgbClr val="A8246F"/>
    <a:srgbClr val="006600"/>
    <a:srgbClr val="CDFFE4"/>
    <a:srgbClr val="40AEF2"/>
    <a:srgbClr val="004D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06" autoAdjust="0"/>
    <p:restoredTop sz="87792" autoAdjust="0"/>
  </p:normalViewPr>
  <p:slideViewPr>
    <p:cSldViewPr>
      <p:cViewPr varScale="1">
        <p:scale>
          <a:sx n="151" d="100"/>
          <a:sy n="151" d="100"/>
        </p:scale>
        <p:origin x="228" y="16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979" tIns="45990" rIns="91979" bIns="4599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979" tIns="45990" rIns="91979" bIns="4599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C2A16C5C-3E06-4B9E-A45E-917302B5E913}" type="datetimeFigureOut">
              <a:rPr lang="ru-RU"/>
              <a:pPr>
                <a:defRPr/>
              </a:pPr>
              <a:t>20.03.2021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979" tIns="45990" rIns="91979" bIns="4599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979" tIns="45990" rIns="91979" bIns="4599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3E551CB9-3CC0-40A0-8E9E-B7DB78ED7C2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96022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979" tIns="45990" rIns="91979" bIns="4599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979" tIns="45990" rIns="91979" bIns="4599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F2F1433-8635-4F83-B502-D0EFB7C3915D}" type="datetimeFigureOut">
              <a:rPr lang="ru-RU"/>
              <a:pPr>
                <a:defRPr/>
              </a:pPr>
              <a:t>20.03.2021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8900" y="742950"/>
            <a:ext cx="6619875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979" tIns="45990" rIns="91979" bIns="45990" rtlCol="0" anchor="ctr"/>
          <a:lstStyle/>
          <a:p>
            <a:pPr lvl="0"/>
            <a:endParaRPr lang="ru-RU" noProof="0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979" tIns="45990" rIns="91979" bIns="45990" rtlCol="0"/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979" tIns="45990" rIns="91979" bIns="4599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979" tIns="45990" rIns="91979" bIns="4599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1349B4F6-F61B-4EB4-9EBC-296E7C1A08E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8922167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349B4F6-F61B-4EB4-9EBC-296E7C1A08EC}" type="slidenum">
              <a:rPr lang="ru-RU" smtClean="0"/>
              <a:pPr>
                <a:defRPr/>
              </a:pPr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425797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875" indent="0" algn="ctr">
              <a:buNone/>
              <a:defRPr sz="1500"/>
            </a:lvl2pPr>
            <a:lvl3pPr marL="685749" indent="0" algn="ctr">
              <a:buNone/>
              <a:defRPr sz="1400"/>
            </a:lvl3pPr>
            <a:lvl4pPr marL="1028624" indent="0" algn="ctr">
              <a:buNone/>
              <a:defRPr sz="1200"/>
            </a:lvl4pPr>
            <a:lvl5pPr marL="1371498" indent="0" algn="ctr">
              <a:buNone/>
              <a:defRPr sz="1200"/>
            </a:lvl5pPr>
            <a:lvl6pPr marL="1714373" indent="0" algn="ctr">
              <a:buNone/>
              <a:defRPr sz="1200"/>
            </a:lvl6pPr>
            <a:lvl7pPr marL="2057246" indent="0" algn="ctr">
              <a:buNone/>
              <a:defRPr sz="1200"/>
            </a:lvl7pPr>
            <a:lvl8pPr marL="2400120" indent="0" algn="ctr">
              <a:buNone/>
              <a:defRPr sz="1200"/>
            </a:lvl8pPr>
            <a:lvl9pPr marL="2742995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DA78A629-4260-4817-AE5F-BFC6E5D7B001}" type="datetimeFigureOut">
              <a:rPr lang="ru-RU"/>
              <a:pPr>
                <a:defRPr/>
              </a:pPr>
              <a:t>20.03.2021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01A3DDBC-A82B-41E5-90C1-44B562FBF89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319000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00E40BB9-F058-46B7-B2A4-3230E9BB29C7}" type="datetimeFigureOut">
              <a:rPr lang="ru-RU"/>
              <a:pPr>
                <a:defRPr/>
              </a:pPr>
              <a:t>20.03.2021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75E7AB27-8527-4066-85C7-6631AA86B53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198945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1282307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7" y="3442099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87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4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02862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49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37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24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12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299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94025C56-8C0D-40E0-B316-0FD09AF05A5E}" type="datetimeFigureOut">
              <a:rPr lang="ru-RU"/>
              <a:pPr>
                <a:defRPr/>
              </a:pPr>
              <a:t>20.03.2021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4601337-7B32-459B-828A-3AF547DA025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29118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8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8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7682B9F1-0EFB-493C-8AF7-6B9C71B2F847}" type="datetimeFigureOut">
              <a:rPr lang="ru-RU"/>
              <a:pPr>
                <a:defRPr/>
              </a:pPr>
              <a:t>20.03.2021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6034A90-D498-4852-A714-CBB09591098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932654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75" indent="0">
              <a:buNone/>
              <a:defRPr sz="1500" b="1"/>
            </a:lvl2pPr>
            <a:lvl3pPr marL="685749" indent="0">
              <a:buNone/>
              <a:defRPr sz="1400" b="1"/>
            </a:lvl3pPr>
            <a:lvl4pPr marL="1028624" indent="0">
              <a:buNone/>
              <a:defRPr sz="1200" b="1"/>
            </a:lvl4pPr>
            <a:lvl5pPr marL="1371498" indent="0">
              <a:buNone/>
              <a:defRPr sz="1200" b="1"/>
            </a:lvl5pPr>
            <a:lvl6pPr marL="1714373" indent="0">
              <a:buNone/>
              <a:defRPr sz="1200" b="1"/>
            </a:lvl6pPr>
            <a:lvl7pPr marL="2057246" indent="0">
              <a:buNone/>
              <a:defRPr sz="1200" b="1"/>
            </a:lvl7pPr>
            <a:lvl8pPr marL="2400120" indent="0">
              <a:buNone/>
              <a:defRPr sz="1200" b="1"/>
            </a:lvl8pPr>
            <a:lvl9pPr marL="2742995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7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75" indent="0">
              <a:buNone/>
              <a:defRPr sz="1500" b="1"/>
            </a:lvl2pPr>
            <a:lvl3pPr marL="685749" indent="0">
              <a:buNone/>
              <a:defRPr sz="1400" b="1"/>
            </a:lvl3pPr>
            <a:lvl4pPr marL="1028624" indent="0">
              <a:buNone/>
              <a:defRPr sz="1200" b="1"/>
            </a:lvl4pPr>
            <a:lvl5pPr marL="1371498" indent="0">
              <a:buNone/>
              <a:defRPr sz="1200" b="1"/>
            </a:lvl5pPr>
            <a:lvl6pPr marL="1714373" indent="0">
              <a:buNone/>
              <a:defRPr sz="1200" b="1"/>
            </a:lvl6pPr>
            <a:lvl7pPr marL="2057246" indent="0">
              <a:buNone/>
              <a:defRPr sz="1200" b="1"/>
            </a:lvl7pPr>
            <a:lvl8pPr marL="2400120" indent="0">
              <a:buNone/>
              <a:defRPr sz="1200" b="1"/>
            </a:lvl8pPr>
            <a:lvl9pPr marL="2742995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7" y="1878806"/>
            <a:ext cx="3887391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D338C0A7-469C-4157-83C9-8F562C073DB7}" type="datetimeFigureOut">
              <a:rPr lang="ru-RU"/>
              <a:pPr>
                <a:defRPr/>
              </a:pPr>
              <a:t>20.03.2021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BF00FD3-E854-4B6B-A365-3A611B2A994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548080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E38E8429-C4B2-492C-BCAC-6ECFE23FA543}" type="datetimeFigureOut">
              <a:rPr lang="ru-RU"/>
              <a:pPr>
                <a:defRPr/>
              </a:pPr>
              <a:t>20.03.2021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5D29CCD6-5154-4AE1-A7D7-40894D1E278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392904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04C6E199-B6BF-4ABC-A1B3-1BCFBB2939EE}" type="datetimeFigureOut">
              <a:rPr lang="ru-RU"/>
              <a:pPr>
                <a:defRPr/>
              </a:pPr>
              <a:t>20.03.2021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345C314-314B-4144-83EE-5B07908BF4B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377326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70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1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875" indent="0">
              <a:buNone/>
              <a:defRPr sz="1100"/>
            </a:lvl2pPr>
            <a:lvl3pPr marL="685749" indent="0">
              <a:buNone/>
              <a:defRPr sz="900"/>
            </a:lvl3pPr>
            <a:lvl4pPr marL="1028624" indent="0">
              <a:buNone/>
              <a:defRPr sz="800"/>
            </a:lvl4pPr>
            <a:lvl5pPr marL="1371498" indent="0">
              <a:buNone/>
              <a:defRPr sz="800"/>
            </a:lvl5pPr>
            <a:lvl6pPr marL="1714373" indent="0">
              <a:buNone/>
              <a:defRPr sz="800"/>
            </a:lvl6pPr>
            <a:lvl7pPr marL="2057246" indent="0">
              <a:buNone/>
              <a:defRPr sz="800"/>
            </a:lvl7pPr>
            <a:lvl8pPr marL="2400120" indent="0">
              <a:buNone/>
              <a:defRPr sz="800"/>
            </a:lvl8pPr>
            <a:lvl9pPr marL="2742995" indent="0">
              <a:buNone/>
              <a:defRPr sz="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B209044C-42D2-4BAC-8812-C4C559622D76}" type="datetimeFigureOut">
              <a:rPr lang="ru-RU"/>
              <a:pPr>
                <a:defRPr/>
              </a:pPr>
              <a:t>20.03.2021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C0171566-2114-4DD5-8F25-31CEA2D7275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207009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740570"/>
            <a:ext cx="4629150" cy="3655219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875" indent="0">
              <a:buNone/>
              <a:defRPr sz="2100"/>
            </a:lvl2pPr>
            <a:lvl3pPr marL="685749" indent="0">
              <a:buNone/>
              <a:defRPr sz="1800"/>
            </a:lvl3pPr>
            <a:lvl4pPr marL="1028624" indent="0">
              <a:buNone/>
              <a:defRPr sz="1500"/>
            </a:lvl4pPr>
            <a:lvl5pPr marL="1371498" indent="0">
              <a:buNone/>
              <a:defRPr sz="1500"/>
            </a:lvl5pPr>
            <a:lvl6pPr marL="1714373" indent="0">
              <a:buNone/>
              <a:defRPr sz="1500"/>
            </a:lvl6pPr>
            <a:lvl7pPr marL="2057246" indent="0">
              <a:buNone/>
              <a:defRPr sz="1500"/>
            </a:lvl7pPr>
            <a:lvl8pPr marL="2400120" indent="0">
              <a:buNone/>
              <a:defRPr sz="1500"/>
            </a:lvl8pPr>
            <a:lvl9pPr marL="2742995" indent="0">
              <a:buNone/>
              <a:defRPr sz="1500"/>
            </a:lvl9pPr>
          </a:lstStyle>
          <a:p>
            <a:pPr lvl="0"/>
            <a:endParaRPr lang="ru-RU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1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875" indent="0">
              <a:buNone/>
              <a:defRPr sz="1100"/>
            </a:lvl2pPr>
            <a:lvl3pPr marL="685749" indent="0">
              <a:buNone/>
              <a:defRPr sz="900"/>
            </a:lvl3pPr>
            <a:lvl4pPr marL="1028624" indent="0">
              <a:buNone/>
              <a:defRPr sz="800"/>
            </a:lvl4pPr>
            <a:lvl5pPr marL="1371498" indent="0">
              <a:buNone/>
              <a:defRPr sz="800"/>
            </a:lvl5pPr>
            <a:lvl6pPr marL="1714373" indent="0">
              <a:buNone/>
              <a:defRPr sz="800"/>
            </a:lvl6pPr>
            <a:lvl7pPr marL="2057246" indent="0">
              <a:buNone/>
              <a:defRPr sz="800"/>
            </a:lvl7pPr>
            <a:lvl8pPr marL="2400120" indent="0">
              <a:buNone/>
              <a:defRPr sz="800"/>
            </a:lvl8pPr>
            <a:lvl9pPr marL="2742995" indent="0">
              <a:buNone/>
              <a:defRPr sz="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D755DB2-9E60-4777-9A99-725B4040EA75}" type="datetimeFigureOut">
              <a:rPr lang="ru-RU"/>
              <a:pPr>
                <a:defRPr/>
              </a:pPr>
              <a:t>20.03.2021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5B5FBC56-1E5E-4660-990A-8D587E416C9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908721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E1F8321F-4BED-4FC2-8D3E-A6A93D34CF95}" type="datetimeFigureOut">
              <a:rPr lang="ru-RU"/>
              <a:pPr>
                <a:defRPr/>
              </a:pPr>
              <a:t>20.03.2021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CF588784-5740-4A91-8611-27C9AFDC553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580317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273843"/>
            <a:ext cx="1971675" cy="435887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3" y="273843"/>
            <a:ext cx="5800725" cy="435887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CB5AC13F-24DA-4043-87DA-448A75E38CF2}" type="datetimeFigureOut">
              <a:rPr lang="ru-RU"/>
              <a:pPr>
                <a:defRPr/>
              </a:pPr>
              <a:t>20.03.2021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1A09E29-5492-47C7-BA7A-03F94D33D35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141883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76" tIns="34289" rIns="68576" bIns="3428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/>
              <a:t>Click to edit Master title style</a:t>
            </a:r>
            <a:endParaRPr lang="ru-RU" altLang="ru-RU"/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368425"/>
            <a:ext cx="7886700" cy="326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76" tIns="34289" rIns="68576" bIns="342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/>
              <a:t>Click to edit Master text styles</a:t>
            </a:r>
          </a:p>
          <a:p>
            <a:pPr lvl="1"/>
            <a:r>
              <a:rPr lang="en-US" altLang="ru-RU"/>
              <a:t>Second level</a:t>
            </a:r>
          </a:p>
          <a:p>
            <a:pPr lvl="2"/>
            <a:r>
              <a:rPr lang="en-US" altLang="ru-RU"/>
              <a:t>Third level</a:t>
            </a:r>
          </a:p>
          <a:p>
            <a:pPr lvl="3"/>
            <a:r>
              <a:rPr lang="en-US" altLang="ru-RU"/>
              <a:t>Fourth level</a:t>
            </a:r>
          </a:p>
          <a:p>
            <a:pPr lvl="4"/>
            <a:r>
              <a:rPr lang="en-US" altLang="ru-RU"/>
              <a:t>Fifth level</a:t>
            </a:r>
            <a:endParaRPr lang="ru-RU" alt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lIns="68576" tIns="34289" rIns="68576" bIns="34289" rtlCol="0" anchor="ctr"/>
          <a:lstStyle>
            <a:lvl1pPr algn="l" defTabSz="685749" fontAlgn="auto">
              <a:spcBef>
                <a:spcPts val="0"/>
              </a:spcBef>
              <a:spcAft>
                <a:spcPts val="0"/>
              </a:spcAft>
              <a:defRPr sz="90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fld id="{B18B5A31-3BD9-4054-8B62-F16C1FEE7593}" type="datetimeFigureOut">
              <a:rPr lang="ru-RU"/>
              <a:pPr>
                <a:defRPr/>
              </a:pPr>
              <a:t>20.03.2021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68576" tIns="34289" rIns="68576" bIns="34289" rtlCol="0" anchor="ctr"/>
          <a:lstStyle>
            <a:lvl1pPr algn="ctr" defTabSz="685749" fontAlgn="auto">
              <a:spcBef>
                <a:spcPts val="0"/>
              </a:spcBef>
              <a:spcAft>
                <a:spcPts val="0"/>
              </a:spcAft>
              <a:defRPr sz="90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68576" tIns="34289" rIns="68576" bIns="34289" rtlCol="0" anchor="ctr"/>
          <a:lstStyle>
            <a:lvl1pPr algn="r" defTabSz="685749" fontAlgn="auto">
              <a:spcBef>
                <a:spcPts val="0"/>
              </a:spcBef>
              <a:spcAft>
                <a:spcPts val="0"/>
              </a:spcAft>
              <a:defRPr sz="90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fld id="{F190BA10-4258-4E65-B424-1D6E1445121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326335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l" defTabSz="6842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42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</a:defRPr>
      </a:lvl2pPr>
      <a:lvl3pPr algn="l" defTabSz="6842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</a:defRPr>
      </a:lvl3pPr>
      <a:lvl4pPr algn="l" defTabSz="6842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</a:defRPr>
      </a:lvl4pPr>
      <a:lvl5pPr algn="l" defTabSz="6842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</a:defRPr>
      </a:lvl5pPr>
      <a:lvl6pPr marL="457200" algn="l" defTabSz="684213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</a:defRPr>
      </a:lvl6pPr>
      <a:lvl7pPr marL="914400" algn="l" defTabSz="684213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</a:defRPr>
      </a:lvl7pPr>
      <a:lvl8pPr marL="1371600" algn="l" defTabSz="684213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</a:defRPr>
      </a:lvl8pPr>
      <a:lvl9pPr marL="1828800" algn="l" defTabSz="684213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</a:defRPr>
      </a:lvl9pPr>
    </p:titleStyle>
    <p:bodyStyle>
      <a:lvl1pPr marL="169863" indent="-169863" algn="l" defTabSz="684213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2763" indent="-169863" algn="l" defTabSz="684213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5663" indent="-169863" algn="l" defTabSz="684213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98563" indent="-169863" algn="l" defTabSz="684213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41463" indent="-169863" algn="l" defTabSz="684213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809" indent="-171438" algn="l" defTabSz="68574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684" indent="-171438" algn="l" defTabSz="68574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558" indent="-171438" algn="l" defTabSz="68574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433" indent="-171438" algn="l" defTabSz="68574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749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875" algn="l" defTabSz="685749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749" algn="l" defTabSz="685749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24" algn="l" defTabSz="685749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498" algn="l" defTabSz="685749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373" algn="l" defTabSz="685749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246" algn="l" defTabSz="685749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120" algn="l" defTabSz="685749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2995" algn="l" defTabSz="685749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3522" y="-364338"/>
            <a:ext cx="9175750" cy="560038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3" name="Прямоугольник 2"/>
          <p:cNvSpPr/>
          <p:nvPr/>
        </p:nvSpPr>
        <p:spPr>
          <a:xfrm>
            <a:off x="578222" y="1347614"/>
            <a:ext cx="8098234" cy="2185177"/>
          </a:xfrm>
          <a:prstGeom prst="rect">
            <a:avLst/>
          </a:prstGeom>
        </p:spPr>
        <p:txBody>
          <a:bodyPr wrap="square" lIns="91404" tIns="45702" rIns="91404" bIns="45702">
            <a:spAutoFit/>
          </a:bodyPr>
          <a:lstStyle/>
          <a:p>
            <a:pPr algn="ctr"/>
            <a:endParaRPr lang="ru-RU" sz="32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приема на обучение </a:t>
            </a:r>
          </a:p>
          <a:p>
            <a:pPr algn="r"/>
            <a:endParaRPr lang="ru-RU" sz="2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2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2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5604" name="Picture 18" descr="http://abali.ru/wp-content/uploads/2011/09/Coat_of_Arms_of_Tatarstan_gerb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145" y="-278398"/>
            <a:ext cx="866857" cy="841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0392" y="-147977"/>
            <a:ext cx="863094" cy="71068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842" y="4071964"/>
            <a:ext cx="2343990" cy="836965"/>
          </a:xfrm>
          <a:prstGeom prst="rect">
            <a:avLst/>
          </a:prstGeom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8904644"/>
              </p:ext>
            </p:extLst>
          </p:nvPr>
        </p:nvGraphicFramePr>
        <p:xfrm>
          <a:off x="2843808" y="3603967"/>
          <a:ext cx="4209802" cy="128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09802">
                  <a:extLst>
                    <a:ext uri="{9D8B030D-6E8A-4147-A177-3AD203B41FA5}">
                      <a16:colId xmlns:a16="http://schemas.microsoft.com/office/drawing/2014/main" val="4293635025"/>
                    </a:ext>
                  </a:extLst>
                </a:gridCol>
              </a:tblGrid>
              <a:tr h="1232257">
                <a:tc>
                  <a:txBody>
                    <a:bodyPr/>
                    <a:lstStyle/>
                    <a:p>
                      <a:pPr algn="l"/>
                      <a:r>
                        <a:rPr lang="ru-RU" sz="1600" b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Р.Г. МУЗИПОВ</a:t>
                      </a:r>
                    </a:p>
                    <a:p>
                      <a:pPr algn="l"/>
                      <a:r>
                        <a:rPr lang="ru-RU" sz="16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заместитель министра – </a:t>
                      </a:r>
                    </a:p>
                    <a:p>
                      <a:pPr algn="l"/>
                      <a:r>
                        <a:rPr lang="ru-RU" sz="16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руководителя департамента надзора </a:t>
                      </a:r>
                    </a:p>
                    <a:p>
                      <a:pPr algn="l"/>
                      <a:r>
                        <a:rPr lang="ru-RU" sz="16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 контроля в сфере образования </a:t>
                      </a:r>
                    </a:p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19920013"/>
                  </a:ext>
                </a:extLst>
              </a:tr>
            </a:tbl>
          </a:graphicData>
        </a:graphic>
      </p:graphicFrame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309" r="1309"/>
          <a:stretch/>
        </p:blipFill>
        <p:spPr>
          <a:xfrm>
            <a:off x="7236296" y="4071963"/>
            <a:ext cx="1807948" cy="836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1222777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3" descr="C:\Users\Afanaseva\Desktop\Августовка 2014, 2015, 2016, 2017\Августовка 2017\Доклад министра\От Адели\Актуальные\фон презентация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" y="-20638"/>
            <a:ext cx="9144000" cy="5164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7" name="Номер слайда 3"/>
          <p:cNvSpPr txBox="1">
            <a:spLocks/>
          </p:cNvSpPr>
          <p:nvPr/>
        </p:nvSpPr>
        <p:spPr bwMode="auto">
          <a:xfrm>
            <a:off x="7019925" y="4516438"/>
            <a:ext cx="2133600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4" tIns="45702" rIns="91404" bIns="45702" anchor="ctr"/>
          <a:lstStyle>
            <a:lvl1pPr defTabSz="912813" eaLnBrk="0" hangingPunct="0"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4556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9128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3700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4pPr>
            <a:lvl5pPr marL="18272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2844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7416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1988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6560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B15AE0D6-EE27-4457-8B6B-233FE2ED3C42}" type="slidenum">
              <a:rPr lang="ru-RU" altLang="ru-RU" sz="1200" smtClean="0">
                <a:solidFill>
                  <a:srgbClr val="898989"/>
                </a:solidFill>
                <a:cs typeface="Arial" pitchFamily="34" charset="0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2</a:t>
            </a:fld>
            <a:endParaRPr lang="ru-RU" altLang="ru-RU" sz="1200">
              <a:solidFill>
                <a:srgbClr val="898989"/>
              </a:solidFill>
              <a:cs typeface="Arial" pitchFamily="34" charset="0"/>
            </a:endParaRPr>
          </a:p>
        </p:txBody>
      </p:sp>
      <p:sp>
        <p:nvSpPr>
          <p:cNvPr id="4" name="AutoShape 2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/>
          <a:srcRect l="34658" t="17212" r="34250" b="6601"/>
          <a:stretch/>
        </p:blipFill>
        <p:spPr>
          <a:xfrm>
            <a:off x="9524" y="-45639"/>
            <a:ext cx="4202435" cy="483512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355976" y="411510"/>
            <a:ext cx="4536504" cy="320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Приказом Министерства просвещения Российской Федерации от 2 сентября 2020 года № 458 утвержден порядок приема детей на обучение по программам начального общего, основного общего и среднего общего образования</a:t>
            </a:r>
          </a:p>
          <a:p>
            <a:endParaRPr lang="ru-RU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Обеспечить прием всех граждан, которые имеют право на получение общего образования</a:t>
            </a:r>
          </a:p>
        </p:txBody>
      </p:sp>
    </p:spTree>
    <p:extLst>
      <p:ext uri="{BB962C8B-B14F-4D97-AF65-F5344CB8AC3E}">
        <p14:creationId xmlns:p14="http://schemas.microsoft.com/office/powerpoint/2010/main" val="2164261540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3" descr="C:\Users\Afanaseva\Desktop\Августовка 2014, 2015, 2016, 2017\Августовка 2017\Доклад министра\От Адели\Актуальные\фон презентация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652" y="7937"/>
            <a:ext cx="9144000" cy="5164138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26627" name="Номер слайда 3"/>
          <p:cNvSpPr txBox="1">
            <a:spLocks/>
          </p:cNvSpPr>
          <p:nvPr/>
        </p:nvSpPr>
        <p:spPr bwMode="auto">
          <a:xfrm>
            <a:off x="7019925" y="4516438"/>
            <a:ext cx="2133600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4" tIns="45702" rIns="91404" bIns="45702" anchor="ctr"/>
          <a:lstStyle>
            <a:lvl1pPr defTabSz="912813" eaLnBrk="0" hangingPunct="0"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4556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9128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3700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4pPr>
            <a:lvl5pPr marL="18272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2844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7416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1988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6560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B15AE0D6-EE27-4457-8B6B-233FE2ED3C42}" type="slidenum">
              <a:rPr lang="ru-RU" altLang="ru-RU" sz="1200" smtClean="0">
                <a:solidFill>
                  <a:srgbClr val="898989"/>
                </a:solidFill>
                <a:cs typeface="Arial" pitchFamily="34" charset="0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3</a:t>
            </a:fld>
            <a:endParaRPr lang="ru-RU" altLang="ru-RU" sz="1200">
              <a:solidFill>
                <a:srgbClr val="898989"/>
              </a:solidFill>
              <a:cs typeface="Arial" pitchFamily="34" charset="0"/>
            </a:endParaRPr>
          </a:p>
        </p:txBody>
      </p:sp>
      <p:sp>
        <p:nvSpPr>
          <p:cNvPr id="4" name="AutoShape 2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683568" y="175254"/>
            <a:ext cx="77048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 ОМС о закреплении территории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41111" y="1126579"/>
            <a:ext cx="8892175" cy="323165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Должен издаваться ОМС  не позднее </a:t>
            </a:r>
            <a:r>
              <a:rPr lang="ru-RU" sz="20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 марта</a:t>
            </a: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Школа должна разместить </a:t>
            </a: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течение 10 календарных дней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момента его издания на:</a:t>
            </a:r>
          </a:p>
          <a:p>
            <a:pPr marL="285750" indent="-285750">
              <a:buFontTx/>
              <a:buChar char="-"/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информационном стенде;</a:t>
            </a:r>
          </a:p>
          <a:p>
            <a:pPr marL="285750" indent="-285750">
              <a:buFontTx/>
              <a:buChar char="-"/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официальном сайте в информационно-телекоммуникационной сети «Интернет»</a:t>
            </a:r>
          </a:p>
          <a:p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ГБОУ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распорядительный акт субъекта РФ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5863951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3" descr="C:\Users\Afanaseva\Desktop\Августовка 2014, 2015, 2016, 2017\Августовка 2017\Доклад министра\От Адели\Актуальные\фон презентация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7937"/>
            <a:ext cx="9144000" cy="5164138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26627" name="Номер слайда 3"/>
          <p:cNvSpPr txBox="1">
            <a:spLocks/>
          </p:cNvSpPr>
          <p:nvPr/>
        </p:nvSpPr>
        <p:spPr bwMode="auto">
          <a:xfrm>
            <a:off x="7019925" y="4516438"/>
            <a:ext cx="2133600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4" tIns="45702" rIns="91404" bIns="45702" anchor="ctr"/>
          <a:lstStyle>
            <a:lvl1pPr defTabSz="912813" eaLnBrk="0" hangingPunct="0"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4556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9128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3700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4pPr>
            <a:lvl5pPr marL="18272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2844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7416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1988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6560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B15AE0D6-EE27-4457-8B6B-233FE2ED3C42}" type="slidenum">
              <a:rPr lang="ru-RU" altLang="ru-RU" sz="1200" smtClean="0">
                <a:solidFill>
                  <a:srgbClr val="898989"/>
                </a:solidFill>
                <a:cs typeface="Arial" pitchFamily="34" charset="0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4</a:t>
            </a:fld>
            <a:endParaRPr lang="ru-RU" altLang="ru-RU" sz="1200">
              <a:solidFill>
                <a:srgbClr val="898989"/>
              </a:solidFill>
              <a:cs typeface="Arial" pitchFamily="34" charset="0"/>
            </a:endParaRPr>
          </a:p>
        </p:txBody>
      </p:sp>
      <p:sp>
        <p:nvSpPr>
          <p:cNvPr id="4" name="AutoShape 2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612775" y="1312399"/>
            <a:ext cx="8422579" cy="267765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этап</a:t>
            </a:r>
            <a:r>
              <a:rPr lang="ru-RU" sz="2800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800" b="1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1.04. - 30.06 </a:t>
            </a:r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детей:</a:t>
            </a:r>
          </a:p>
          <a:p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имеющих преимущественное право</a:t>
            </a:r>
          </a:p>
          <a:p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проживающих на закрепленной территории.</a:t>
            </a:r>
          </a:p>
          <a:p>
            <a:endParaRPr lang="ru-RU" sz="2800" b="1" dirty="0">
              <a:solidFill>
                <a:srgbClr val="FF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этап</a:t>
            </a:r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800" b="1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6.07-5.09</a:t>
            </a:r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детей:</a:t>
            </a:r>
          </a:p>
          <a:p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не проживающих на закрепленной территории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619673" y="312738"/>
            <a:ext cx="5832648" cy="6132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Сроки приема документов</a:t>
            </a:r>
            <a:endParaRPr lang="ru-RU" sz="3200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5115183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3" descr="C:\Users\Afanaseva\Desktop\Августовка 2014, 2015, 2016, 2017\Августовка 2017\Доклад министра\От Адели\Актуальные\фон презентация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579" y="465138"/>
            <a:ext cx="9144000" cy="4678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7" name="Номер слайда 3"/>
          <p:cNvSpPr txBox="1">
            <a:spLocks/>
          </p:cNvSpPr>
          <p:nvPr/>
        </p:nvSpPr>
        <p:spPr bwMode="auto">
          <a:xfrm>
            <a:off x="7019925" y="4516438"/>
            <a:ext cx="2133600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4" tIns="45702" rIns="91404" bIns="45702" anchor="ctr"/>
          <a:lstStyle>
            <a:lvl1pPr defTabSz="912813" eaLnBrk="0" hangingPunct="0"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4556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9128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3700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4pPr>
            <a:lvl5pPr marL="18272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2844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7416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1988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6560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B15AE0D6-EE27-4457-8B6B-233FE2ED3C42}" type="slidenum">
              <a:rPr lang="ru-RU" altLang="ru-RU" sz="1200" smtClean="0">
                <a:solidFill>
                  <a:srgbClr val="898989"/>
                </a:solidFill>
                <a:cs typeface="Arial" pitchFamily="34" charset="0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5</a:t>
            </a:fld>
            <a:endParaRPr lang="ru-RU" altLang="ru-RU" sz="1200">
              <a:solidFill>
                <a:srgbClr val="898989"/>
              </a:solidFill>
              <a:cs typeface="Arial" pitchFamily="34" charset="0"/>
            </a:endParaRPr>
          </a:p>
        </p:txBody>
      </p:sp>
      <p:sp>
        <p:nvSpPr>
          <p:cNvPr id="4" name="AutoShape 2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1475656" y="334780"/>
            <a:ext cx="58326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 приема в 1 класс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95536" y="1220428"/>
            <a:ext cx="8512497" cy="341632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Обучение в начальной школе начинается с </a:t>
            </a:r>
            <a:r>
              <a:rPr lang="ru-RU" sz="2200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 лет 6 месяцев</a:t>
            </a:r>
            <a:r>
              <a:rPr lang="ru-RU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(при отсутствии противопоказаний по состоянию здоровья, но </a:t>
            </a:r>
            <a:r>
              <a:rPr lang="ru-RU" sz="2200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позже 8 лет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обучения в более раннем или позднем возрасте требуется:</a:t>
            </a:r>
          </a:p>
          <a:p>
            <a:pPr marL="342900" indent="-342900" algn="just">
              <a:buFontTx/>
              <a:buChar char="-"/>
            </a:pPr>
            <a:r>
              <a:rPr lang="ru-RU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письменное заявление родителей (законных представителей)</a:t>
            </a:r>
          </a:p>
          <a:p>
            <a:pPr marL="342900" indent="-342900" algn="just">
              <a:buFontTx/>
              <a:buChar char="-"/>
            </a:pPr>
            <a:r>
              <a:rPr lang="ru-RU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разрешение учредителя школы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Запрещается проводить индивидуальный или конкурсный отбор </a:t>
            </a:r>
            <a:r>
              <a:rPr lang="ru-RU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любой форме </a:t>
            </a: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(статья 67 273-ФЗ «Об образовании в Российской Федерации)</a:t>
            </a:r>
          </a:p>
          <a:p>
            <a:endParaRPr lang="ru-RU" sz="2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5013620"/>
      </p:ext>
    </p:extLst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3" descr="C:\Users\Afanaseva\Desktop\Августовка 2014, 2015, 2016, 2017\Августовка 2017\Доклад министра\От Адели\Актуальные\фон презентация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937"/>
            <a:ext cx="9108813" cy="5164137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26627" name="Номер слайда 3"/>
          <p:cNvSpPr txBox="1">
            <a:spLocks/>
          </p:cNvSpPr>
          <p:nvPr/>
        </p:nvSpPr>
        <p:spPr bwMode="auto">
          <a:xfrm>
            <a:off x="7019925" y="4516438"/>
            <a:ext cx="2133600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4" tIns="45702" rIns="91404" bIns="45702" anchor="ctr"/>
          <a:lstStyle>
            <a:lvl1pPr defTabSz="912813" eaLnBrk="0" hangingPunct="0"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4556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9128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3700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4pPr>
            <a:lvl5pPr marL="18272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2844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7416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1988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6560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B15AE0D6-EE27-4457-8B6B-233FE2ED3C42}" type="slidenum">
              <a:rPr lang="ru-RU" altLang="ru-RU" sz="1200" smtClean="0">
                <a:solidFill>
                  <a:srgbClr val="898989"/>
                </a:solidFill>
                <a:cs typeface="Arial" pitchFamily="34" charset="0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6</a:t>
            </a:fld>
            <a:endParaRPr lang="ru-RU" altLang="ru-RU" sz="1200">
              <a:solidFill>
                <a:srgbClr val="898989"/>
              </a:solidFill>
              <a:cs typeface="Arial" pitchFamily="34" charset="0"/>
            </a:endParaRPr>
          </a:p>
        </p:txBody>
      </p:sp>
      <p:sp>
        <p:nvSpPr>
          <p:cNvPr id="4" name="AutoShape 2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686234" y="1466621"/>
            <a:ext cx="8422579" cy="224676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/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Дети с ОВЗ принимаются на обучение  по адаптированным образовательным программам только 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2800" b="1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согласия родителей </a:t>
            </a:r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(законных представителей) и </a:t>
            </a:r>
            <a:r>
              <a:rPr lang="ru-RU" sz="2800" b="1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основании рекомендаций ПМПК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765174" y="312738"/>
            <a:ext cx="769525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002060"/>
                </a:solidFill>
              </a:rPr>
              <a:t>Прием на обучение детей с ОВЗ </a:t>
            </a:r>
            <a:endParaRPr lang="ru-RU" sz="2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0017732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3" descr="C:\Users\Afanaseva\Desktop\Августовка 2014, 2015, 2016, 2017\Августовка 2017\Доклад министра\От Адели\Актуальные\фон презентация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-20638"/>
            <a:ext cx="9324528" cy="5164138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26627" name="Номер слайда 3"/>
          <p:cNvSpPr txBox="1">
            <a:spLocks/>
          </p:cNvSpPr>
          <p:nvPr/>
        </p:nvSpPr>
        <p:spPr bwMode="auto">
          <a:xfrm>
            <a:off x="7019925" y="4516438"/>
            <a:ext cx="2133600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4" tIns="45702" rIns="91404" bIns="45702" anchor="ctr"/>
          <a:lstStyle>
            <a:lvl1pPr defTabSz="912813" eaLnBrk="0" hangingPunct="0"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4556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9128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3700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4pPr>
            <a:lvl5pPr marL="18272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2844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7416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1988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6560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B15AE0D6-EE27-4457-8B6B-233FE2ED3C42}" type="slidenum">
              <a:rPr lang="ru-RU" altLang="ru-RU" sz="1200" smtClean="0">
                <a:solidFill>
                  <a:srgbClr val="898989"/>
                </a:solidFill>
                <a:cs typeface="Arial" pitchFamily="34" charset="0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7</a:t>
            </a:fld>
            <a:endParaRPr lang="ru-RU" altLang="ru-RU" sz="1200">
              <a:solidFill>
                <a:srgbClr val="898989"/>
              </a:solidFill>
              <a:cs typeface="Arial" pitchFamily="34" charset="0"/>
            </a:endParaRPr>
          </a:p>
        </p:txBody>
      </p:sp>
      <p:sp>
        <p:nvSpPr>
          <p:cNvPr id="4" name="AutoShape 2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1247800" y="122222"/>
            <a:ext cx="58326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Перечень предоставляемых документов </a:t>
            </a: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07975" y="781387"/>
            <a:ext cx="8216081" cy="39857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Заявление</a:t>
            </a: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Документ, удостоверяющий личность родителя (законного представителя)</a:t>
            </a: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Свидетельство о рождении ребенка</a:t>
            </a: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Документы, подтверждающие регистрацию ребенка на закрепленной территории</a:t>
            </a: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Документы, подтверждающие первоочередное или преимущественное право (при наличии)</a:t>
            </a: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Для детей с ОВЗ: решение ПМПК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endParaRPr lang="ru-RU" sz="2000" b="1" dirty="0">
              <a:solidFill>
                <a:srgbClr val="FF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! </a:t>
            </a: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Требование предоставления других документов не допускается</a:t>
            </a:r>
          </a:p>
        </p:txBody>
      </p:sp>
    </p:spTree>
    <p:extLst>
      <p:ext uri="{BB962C8B-B14F-4D97-AF65-F5344CB8AC3E}">
        <p14:creationId xmlns:p14="http://schemas.microsoft.com/office/powerpoint/2010/main" val="1688835963"/>
      </p:ext>
    </p:extLst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3" descr="C:\Users\Afanaseva\Desktop\Августовка 2014, 2015, 2016, 2017\Августовка 2017\Доклад министра\От Адели\Актуальные\фон презентация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579" y="465138"/>
            <a:ext cx="9144000" cy="4678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7" name="Номер слайда 3"/>
          <p:cNvSpPr txBox="1">
            <a:spLocks/>
          </p:cNvSpPr>
          <p:nvPr/>
        </p:nvSpPr>
        <p:spPr bwMode="auto">
          <a:xfrm>
            <a:off x="7019925" y="4516438"/>
            <a:ext cx="2133600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4" tIns="45702" rIns="91404" bIns="45702" anchor="ctr"/>
          <a:lstStyle>
            <a:lvl1pPr defTabSz="912813" eaLnBrk="0" hangingPunct="0"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4556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9128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3700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4pPr>
            <a:lvl5pPr marL="18272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2844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7416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1988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6560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B15AE0D6-EE27-4457-8B6B-233FE2ED3C42}" type="slidenum">
              <a:rPr lang="ru-RU" altLang="ru-RU" sz="1200" smtClean="0">
                <a:solidFill>
                  <a:srgbClr val="898989"/>
                </a:solidFill>
                <a:cs typeface="Arial" pitchFamily="34" charset="0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8</a:t>
            </a:fld>
            <a:endParaRPr lang="ru-RU" altLang="ru-RU" sz="1200">
              <a:solidFill>
                <a:srgbClr val="898989"/>
              </a:solidFill>
              <a:cs typeface="Arial" pitchFamily="34" charset="0"/>
            </a:endParaRPr>
          </a:p>
        </p:txBody>
      </p:sp>
      <p:sp>
        <p:nvSpPr>
          <p:cNvPr id="4" name="AutoShape 2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413961" y="777211"/>
            <a:ext cx="8280920" cy="370870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лично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общеобразовательную организацию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>
              <a:spcAft>
                <a:spcPts val="1200"/>
              </a:spcAft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 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через </a:t>
            </a:r>
            <a:r>
              <a:rPr lang="ru-RU" sz="1600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операторов почтовой связи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 algn="just">
              <a:spcAft>
                <a:spcPts val="1800"/>
              </a:spcAft>
              <a:buFontTx/>
              <a:buChar char="-"/>
            </a:pP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электронной форме (документ на бумажном носителе, преобразованный в электронную форму путем сканирования или фотографирования) посредством </a:t>
            </a:r>
            <a:r>
              <a:rPr lang="ru-RU" sz="1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электронной почты 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общеобразовательной организации или электронной информационной системы общеобразовательной организации, в том числе с использованием функционала официального сайта общеобразовательной организации в сет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Интернет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или иным способом с использованием сети Интернет;</a:t>
            </a:r>
          </a:p>
          <a:p>
            <a:pPr marL="285750" indent="-285750" algn="just">
              <a:spcAft>
                <a:spcPts val="1800"/>
              </a:spcAft>
              <a:buFontTx/>
              <a:buChar char="-"/>
            </a:pP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 использованием функционала (сервисо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в) </a:t>
            </a:r>
            <a:r>
              <a:rPr lang="ru-RU" sz="1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региональных порталов государственных и муниципальных услуг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являющихся государственными информационными системами субъектов Российской Федерации, созданными органами государственной власти субъектов Российской Федерации (при наличии).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0" y="127088"/>
            <a:ext cx="90364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Заявление о приеме на обучение и документы для приема на обучение подаются: 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89738" y="4598711"/>
            <a:ext cx="8509084" cy="22129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Прописать в локальном акте ОУ порядок регистрации заявлений! </a:t>
            </a:r>
          </a:p>
        </p:txBody>
      </p:sp>
    </p:spTree>
    <p:extLst>
      <p:ext uri="{BB962C8B-B14F-4D97-AF65-F5344CB8AC3E}">
        <p14:creationId xmlns:p14="http://schemas.microsoft.com/office/powerpoint/2010/main" val="379931342"/>
      </p:ext>
    </p:extLst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3" descr="C:\Users\Afanaseva\Desktop\Августовка 2014, 2015, 2016, 2017\Августовка 2017\Доклад министра\От Адели\Актуальные\фон презентация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" y="-20638"/>
            <a:ext cx="9144000" cy="5164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7" name="Номер слайда 3"/>
          <p:cNvSpPr txBox="1">
            <a:spLocks/>
          </p:cNvSpPr>
          <p:nvPr/>
        </p:nvSpPr>
        <p:spPr bwMode="auto">
          <a:xfrm>
            <a:off x="7019925" y="4516438"/>
            <a:ext cx="2133600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4" tIns="45702" rIns="91404" bIns="45702" anchor="ctr"/>
          <a:lstStyle>
            <a:lvl1pPr defTabSz="912813" eaLnBrk="0" hangingPunct="0"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4556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9128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3700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4pPr>
            <a:lvl5pPr marL="18272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2844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7416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1988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6560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B15AE0D6-EE27-4457-8B6B-233FE2ED3C42}" type="slidenum">
              <a:rPr lang="ru-RU" altLang="ru-RU" sz="1200" smtClean="0">
                <a:solidFill>
                  <a:srgbClr val="898989"/>
                </a:solidFill>
                <a:cs typeface="Arial" pitchFamily="34" charset="0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9</a:t>
            </a:fld>
            <a:endParaRPr lang="ru-RU" altLang="ru-RU" sz="1200">
              <a:solidFill>
                <a:srgbClr val="898989"/>
              </a:solidFill>
              <a:cs typeface="Arial" pitchFamily="34" charset="0"/>
            </a:endParaRPr>
          </a:p>
        </p:txBody>
      </p:sp>
      <p:sp>
        <p:nvSpPr>
          <p:cNvPr id="4" name="AutoShape 2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429002" y="461"/>
            <a:ext cx="817544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Образец заявления . Утверждается Локальным актом ОУ! 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/>
          <a:srcRect l="42912" t="23400" r="27951" b="16401"/>
          <a:stretch/>
        </p:blipFill>
        <p:spPr>
          <a:xfrm>
            <a:off x="4427984" y="555526"/>
            <a:ext cx="4464496" cy="288032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/>
          <a:srcRect l="42126" t="16401" r="27162" b="8001"/>
          <a:stretch/>
        </p:blipFill>
        <p:spPr>
          <a:xfrm>
            <a:off x="645810" y="351110"/>
            <a:ext cx="3240360" cy="4248472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522455" y="3723878"/>
            <a:ext cx="4442033" cy="8757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i="1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Если в общем заявлении прописали выбор родного языка, то отдельное заявление не нужно.</a:t>
            </a:r>
          </a:p>
        </p:txBody>
      </p:sp>
    </p:spTree>
    <p:extLst>
      <p:ext uri="{BB962C8B-B14F-4D97-AF65-F5344CB8AC3E}">
        <p14:creationId xmlns:p14="http://schemas.microsoft.com/office/powerpoint/2010/main" val="2444183214"/>
      </p:ext>
    </p:extLst>
  </p:cSld>
  <p:clrMapOvr>
    <a:masterClrMapping/>
  </p:clrMapOvr>
  <p:transition spd="slow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3" descr="C:\Users\Afanaseva\Desktop\Августовка 2014, 2015, 2016, 2017\Августовка 2017\Доклад министра\От Адели\Актуальные\фон презентация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937"/>
            <a:ext cx="9144000" cy="5164138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26627" name="Номер слайда 3"/>
          <p:cNvSpPr txBox="1">
            <a:spLocks/>
          </p:cNvSpPr>
          <p:nvPr/>
        </p:nvSpPr>
        <p:spPr bwMode="auto">
          <a:xfrm>
            <a:off x="7019925" y="4516438"/>
            <a:ext cx="2133600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4" tIns="45702" rIns="91404" bIns="45702" anchor="ctr"/>
          <a:lstStyle>
            <a:lvl1pPr defTabSz="912813" eaLnBrk="0" hangingPunct="0"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4556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9128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3700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4pPr>
            <a:lvl5pPr marL="18272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2844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7416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1988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6560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B15AE0D6-EE27-4457-8B6B-233FE2ED3C42}" type="slidenum">
              <a:rPr lang="ru-RU" altLang="ru-RU" sz="1200" smtClean="0">
                <a:solidFill>
                  <a:srgbClr val="898989"/>
                </a:solidFill>
                <a:cs typeface="Arial" pitchFamily="34" charset="0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10</a:t>
            </a:fld>
            <a:endParaRPr lang="ru-RU" altLang="ru-RU" sz="1200">
              <a:solidFill>
                <a:srgbClr val="898989"/>
              </a:solidFill>
              <a:cs typeface="Arial" pitchFamily="34" charset="0"/>
            </a:endParaRPr>
          </a:p>
        </p:txBody>
      </p:sp>
      <p:sp>
        <p:nvSpPr>
          <p:cNvPr id="4" name="AutoShape 2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460375" y="-16793"/>
            <a:ext cx="8683625" cy="4830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Места в образовательные организации предоставляются</a:t>
            </a:r>
            <a:endParaRPr lang="ru-RU" sz="2400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07975" y="631163"/>
            <a:ext cx="2451958" cy="93146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 внеочередном порядке</a:t>
            </a:r>
            <a:endParaRPr lang="ru-RU" sz="2000" b="1" u="sng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239852" y="671583"/>
            <a:ext cx="2664296" cy="90279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Преимущественное право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6384067" y="682863"/>
            <a:ext cx="2386149" cy="87090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первоочередном порядке</a:t>
            </a: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07975" y="2009538"/>
            <a:ext cx="2539190" cy="243442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образовательные организации, </a:t>
            </a:r>
            <a:r>
              <a:rPr lang="ru-RU" sz="16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имеющие интернат</a:t>
            </a:r>
          </a:p>
          <a:p>
            <a:pPr lvl="0"/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детям работникам прокуратуры</a:t>
            </a:r>
          </a:p>
          <a:p>
            <a:pPr lvl="0"/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детям судей</a:t>
            </a:r>
          </a:p>
          <a:p>
            <a:pPr lvl="0"/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детям сотрудников следственного комитета</a:t>
            </a:r>
          </a:p>
          <a:p>
            <a:pPr lvl="0" algn="ctr"/>
            <a:endParaRPr lang="ru-RU" b="1" u="sng" dirty="0">
              <a:solidFill>
                <a:prstClr val="black"/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3252496" y="2105383"/>
            <a:ext cx="2664295" cy="233857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детям, </a:t>
            </a:r>
            <a:r>
              <a:rPr lang="ru-RU" sz="1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проживающим в одной семье и имеющим общее место жительства 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те образовательные организации, в которых обучаются их братья и (или) сестры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6395562" y="2105382"/>
            <a:ext cx="2421497" cy="233857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детям военнослужащих</a:t>
            </a:r>
          </a:p>
          <a:p>
            <a:pPr lvl="0"/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детям сотрудников полиции </a:t>
            </a:r>
            <a:r>
              <a:rPr lang="ru-RU" sz="1600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месту жительства их семей</a:t>
            </a:r>
          </a:p>
          <a:p>
            <a:pPr lvl="0" algn="ctr"/>
            <a:r>
              <a:rPr lang="ru-RU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9" name="Стрелка вниз 8"/>
          <p:cNvSpPr/>
          <p:nvPr/>
        </p:nvSpPr>
        <p:spPr>
          <a:xfrm>
            <a:off x="1271116" y="1615959"/>
            <a:ext cx="484632" cy="33931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низ 15"/>
          <p:cNvSpPr/>
          <p:nvPr/>
        </p:nvSpPr>
        <p:spPr>
          <a:xfrm>
            <a:off x="4317555" y="1670219"/>
            <a:ext cx="484632" cy="33931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 вниз 16"/>
          <p:cNvSpPr/>
          <p:nvPr/>
        </p:nvSpPr>
        <p:spPr>
          <a:xfrm>
            <a:off x="7363994" y="1662764"/>
            <a:ext cx="484632" cy="33931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7080777"/>
      </p:ext>
    </p:extLst>
  </p:cSld>
  <p:clrMapOvr>
    <a:masterClrMapping/>
  </p:clrMapOvr>
  <p:transition spd="slow">
    <p:wip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3" descr="C:\Users\Afanaseva\Desktop\Августовка 2014, 2015, 2016, 2017\Августовка 2017\Доклад министра\От Адели\Актуальные\фон презентация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" y="16322"/>
            <a:ext cx="9144000" cy="5164138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26627" name="Номер слайда 3"/>
          <p:cNvSpPr txBox="1">
            <a:spLocks/>
          </p:cNvSpPr>
          <p:nvPr/>
        </p:nvSpPr>
        <p:spPr bwMode="auto">
          <a:xfrm>
            <a:off x="7019925" y="4516438"/>
            <a:ext cx="2133600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4" tIns="45702" rIns="91404" bIns="45702" anchor="ctr"/>
          <a:lstStyle>
            <a:lvl1pPr defTabSz="912813" eaLnBrk="0" hangingPunct="0"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4556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9128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3700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4pPr>
            <a:lvl5pPr marL="18272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2844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7416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1988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6560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B15AE0D6-EE27-4457-8B6B-233FE2ED3C42}" type="slidenum">
              <a:rPr lang="ru-RU" altLang="ru-RU" sz="1200" smtClean="0">
                <a:solidFill>
                  <a:srgbClr val="898989"/>
                </a:solidFill>
                <a:cs typeface="Arial" pitchFamily="34" charset="0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11</a:t>
            </a:fld>
            <a:endParaRPr lang="ru-RU" altLang="ru-RU" sz="1200">
              <a:solidFill>
                <a:srgbClr val="898989"/>
              </a:solidFill>
              <a:cs typeface="Arial" pitchFamily="34" charset="0"/>
            </a:endParaRPr>
          </a:p>
        </p:txBody>
      </p:sp>
      <p:sp>
        <p:nvSpPr>
          <p:cNvPr id="4" name="AutoShape 2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516285" y="1074606"/>
            <a:ext cx="8422579" cy="329320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Пример: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ОУ запланировал прием 3 класса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90 чел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Заявление поступило –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рассмотрения документов:</a:t>
            </a:r>
          </a:p>
          <a:p>
            <a:pPr marL="514350" indent="-514350">
              <a:buAutoNum type="arabicPeriod"/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Отбираем  с преимущественным правом – 17 чел.</a:t>
            </a:r>
          </a:p>
          <a:p>
            <a:pPr marL="514350" indent="-514350">
              <a:buAutoNum type="arabicPeriod"/>
            </a:pP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Первоочередники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13 чел.</a:t>
            </a:r>
          </a:p>
          <a:p>
            <a:pPr marL="514350" indent="-514350">
              <a:buAutoNum type="arabicPeriod"/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Оставшиеся заявления в порядке регистрации – 60 чел.</a:t>
            </a:r>
          </a:p>
          <a:p>
            <a:pPr marL="514350" indent="-514350">
              <a:buAutoNum type="arabicPeriod"/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 родителям, зарегистрировавших последними выдаем уведомление об отказе в приеме в связи отсутствием свободных мест. Родители с этим уведомлением обращаются в РОО для определения ОУ.</a:t>
            </a:r>
          </a:p>
          <a:p>
            <a:pPr marL="514350" indent="-514350">
              <a:buAutoNum type="arabicPeriod"/>
            </a:pPr>
            <a:endParaRPr lang="ru-RU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43608" y="312738"/>
            <a:ext cx="7200800" cy="4830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Порядок рассмотрения заявлений. </a:t>
            </a:r>
            <a:endParaRPr lang="ru-RU" sz="2400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1798788"/>
      </p:ext>
    </p:extLst>
  </p:cSld>
  <p:clrMapOvr>
    <a:masterClrMapping/>
  </p:clrMapOvr>
  <p:transition spd="slow">
    <p:wip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3" descr="C:\Users\Afanaseva\Desktop\Августовка 2014, 2015, 2016, 2017\Августовка 2017\Доклад министра\От Адели\Актуальные\фон презентация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1" y="-33397"/>
            <a:ext cx="9262045" cy="5164138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26627" name="Номер слайда 3"/>
          <p:cNvSpPr txBox="1">
            <a:spLocks/>
          </p:cNvSpPr>
          <p:nvPr/>
        </p:nvSpPr>
        <p:spPr bwMode="auto">
          <a:xfrm>
            <a:off x="7019925" y="4516438"/>
            <a:ext cx="2133600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4" tIns="45702" rIns="91404" bIns="45702" anchor="ctr"/>
          <a:lstStyle>
            <a:lvl1pPr defTabSz="912813" eaLnBrk="0" hangingPunct="0"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4556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9128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3700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4pPr>
            <a:lvl5pPr marL="18272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2844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7416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1988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6560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B15AE0D6-EE27-4457-8B6B-233FE2ED3C42}" type="slidenum">
              <a:rPr lang="ru-RU" altLang="ru-RU" sz="1200" smtClean="0">
                <a:solidFill>
                  <a:srgbClr val="898989"/>
                </a:solidFill>
                <a:cs typeface="Arial" pitchFamily="34" charset="0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12</a:t>
            </a:fld>
            <a:endParaRPr lang="ru-RU" altLang="ru-RU" sz="1200">
              <a:solidFill>
                <a:srgbClr val="898989"/>
              </a:solidFill>
              <a:cs typeface="Arial" pitchFamily="34" charset="0"/>
            </a:endParaRPr>
          </a:p>
        </p:txBody>
      </p:sp>
      <p:sp>
        <p:nvSpPr>
          <p:cNvPr id="4" name="AutoShape 2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1187277" y="0"/>
            <a:ext cx="5832648" cy="548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Подтверждающие документы: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07975" y="702657"/>
            <a:ext cx="8584505" cy="41272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Документ о регистрации по месту жительства или пребывания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Предоставляется исключительно МВД!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или справка о приеме документов для оформления регистрации по месту жительства. </a:t>
            </a:r>
          </a:p>
          <a:p>
            <a:pPr lvl="0" algn="just">
              <a:lnSpc>
                <a:spcPct val="115000"/>
              </a:lnSpc>
              <a:spcAft>
                <a:spcPts val="0"/>
              </a:spcAft>
            </a:pPr>
            <a:r>
              <a:rPr lang="ru-RU" sz="14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МВД №984 от 31.12.2017,</a:t>
            </a:r>
            <a:r>
              <a:rPr lang="en-US" sz="14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ведение карточки регистрации (форма 9) поквартирной карточки (форма 10), домовой книги (форма 11) не предусматривает! ОМСУ и УК прекращена работа по введению домовых книг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Важно!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соответствии с п.5 раздела </a:t>
            </a: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III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протокола заседания Правительственной комиссии по проведению административной реформы от 01.11.2016 №143 из нормативных актов РТ исключены требования о предоставлении выписок из домовых книг, справок о составе семьи и иных документов, содержащих сведения о лицах, проживающих совместно заявителем, и родственных связей между данными лицами и заявителем. </a:t>
            </a:r>
          </a:p>
        </p:txBody>
      </p:sp>
    </p:spTree>
    <p:extLst>
      <p:ext uri="{BB962C8B-B14F-4D97-AF65-F5344CB8AC3E}">
        <p14:creationId xmlns:p14="http://schemas.microsoft.com/office/powerpoint/2010/main" val="1214610748"/>
      </p:ext>
    </p:extLst>
  </p:cSld>
  <p:clrMapOvr>
    <a:masterClrMapping/>
  </p:clrMapOvr>
  <p:transition spd="slow">
    <p:wip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3" descr="C:\Users\Afanaseva\Desktop\Августовка 2014, 2015, 2016, 2017\Августовка 2017\Доклад министра\От Адели\Актуальные\фон презентация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-33397"/>
            <a:ext cx="9144000" cy="5164138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26627" name="Номер слайда 3"/>
          <p:cNvSpPr txBox="1">
            <a:spLocks/>
          </p:cNvSpPr>
          <p:nvPr/>
        </p:nvSpPr>
        <p:spPr bwMode="auto">
          <a:xfrm>
            <a:off x="7019925" y="4516438"/>
            <a:ext cx="2133600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4" tIns="45702" rIns="91404" bIns="45702" anchor="ctr"/>
          <a:lstStyle>
            <a:lvl1pPr defTabSz="912813" eaLnBrk="0" hangingPunct="0"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4556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9128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3700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4pPr>
            <a:lvl5pPr marL="18272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2844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7416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1988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6560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B15AE0D6-EE27-4457-8B6B-233FE2ED3C42}" type="slidenum">
              <a:rPr lang="ru-RU" altLang="ru-RU" sz="1200" smtClean="0">
                <a:solidFill>
                  <a:srgbClr val="898989"/>
                </a:solidFill>
                <a:cs typeface="Arial" pitchFamily="34" charset="0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13</a:t>
            </a:fld>
            <a:endParaRPr lang="ru-RU" altLang="ru-RU" sz="1200">
              <a:solidFill>
                <a:srgbClr val="898989"/>
              </a:solidFill>
              <a:cs typeface="Arial" pitchFamily="34" charset="0"/>
            </a:endParaRPr>
          </a:p>
        </p:txBody>
      </p:sp>
      <p:sp>
        <p:nvSpPr>
          <p:cNvPr id="4" name="AutoShape 2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1247800" y="122222"/>
            <a:ext cx="5832648" cy="548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Подтверждающие документы: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07975" y="781387"/>
            <a:ext cx="8216081" cy="39857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Преимущественное право:</a:t>
            </a:r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Паспорт родителя (законного представителя), </a:t>
            </a:r>
            <a:r>
              <a:rPr lang="ru-RU" sz="2200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где прописывается данные о детях.</a:t>
            </a: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22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Свидетельства рождения детей. </a:t>
            </a: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22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Документ о регистрации по месту жительства или проживания </a:t>
            </a:r>
            <a:r>
              <a:rPr lang="ru-RU" sz="2200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ru-RU" sz="2200" i="1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общее место жительства!</a:t>
            </a:r>
            <a:r>
              <a:rPr lang="ru-RU" sz="22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или справка о приеме документов для оформления регистрации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ru-RU" sz="2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Первоочередное право:</a:t>
            </a:r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22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Справка с места работы родителя (законного представителя).</a:t>
            </a:r>
          </a:p>
        </p:txBody>
      </p:sp>
    </p:spTree>
    <p:extLst>
      <p:ext uri="{BB962C8B-B14F-4D97-AF65-F5344CB8AC3E}">
        <p14:creationId xmlns:p14="http://schemas.microsoft.com/office/powerpoint/2010/main" val="175582779"/>
      </p:ext>
    </p:extLst>
  </p:cSld>
  <p:clrMapOvr>
    <a:masterClrMapping/>
  </p:clrMapOvr>
  <p:transition spd="slow">
    <p:wip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3" descr="C:\Users\Afanaseva\Desktop\Августовка 2014, 2015, 2016, 2017\Августовка 2017\Доклад министра\От Адели\Актуальные\фон презентация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-33397"/>
            <a:ext cx="9144000" cy="5164138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26627" name="Номер слайда 3"/>
          <p:cNvSpPr txBox="1">
            <a:spLocks/>
          </p:cNvSpPr>
          <p:nvPr/>
        </p:nvSpPr>
        <p:spPr bwMode="auto">
          <a:xfrm>
            <a:off x="7019925" y="4516438"/>
            <a:ext cx="2133600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4" tIns="45702" rIns="91404" bIns="45702" anchor="ctr"/>
          <a:lstStyle>
            <a:lvl1pPr defTabSz="912813" eaLnBrk="0" hangingPunct="0"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4556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9128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3700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4pPr>
            <a:lvl5pPr marL="18272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2844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7416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1988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6560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B15AE0D6-EE27-4457-8B6B-233FE2ED3C42}" type="slidenum">
              <a:rPr lang="ru-RU" altLang="ru-RU" sz="1200" smtClean="0">
                <a:solidFill>
                  <a:srgbClr val="898989"/>
                </a:solidFill>
                <a:cs typeface="Arial" pitchFamily="34" charset="0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14</a:t>
            </a:fld>
            <a:endParaRPr lang="ru-RU" altLang="ru-RU" sz="1200">
              <a:solidFill>
                <a:srgbClr val="898989"/>
              </a:solidFill>
              <a:cs typeface="Arial" pitchFamily="34" charset="0"/>
            </a:endParaRPr>
          </a:p>
        </p:txBody>
      </p:sp>
      <p:sp>
        <p:nvSpPr>
          <p:cNvPr id="4" name="AutoShape 2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1247800" y="122222"/>
            <a:ext cx="58326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Регистрация документов </a:t>
            </a: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07975" y="781387"/>
            <a:ext cx="8216081" cy="43042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Факт приема заявления и перечень документов регистрируется в журнале приема заявлений.</a:t>
            </a:r>
          </a:p>
          <a:p>
            <a:pPr lvl="0" algn="just">
              <a:lnSpc>
                <a:spcPct val="115000"/>
              </a:lnSpc>
              <a:spcAft>
                <a:spcPts val="0"/>
              </a:spcAft>
            </a:pP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После регистрации 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заявления и перечня документов, законному представителю,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выдается документ, заверенный подписью должностного ли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ца, содержащий индивидуальный номер заявления и перечень представленных документов.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lvl="0" algn="just">
              <a:lnSpc>
                <a:spcPct val="115000"/>
              </a:lnSpc>
              <a:spcAft>
                <a:spcPts val="0"/>
              </a:spcAft>
            </a:pPr>
            <a:r>
              <a:rPr lang="ru-RU" sz="2400" b="1" dirty="0">
                <a:solidFill>
                  <a:srgbClr val="FF33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!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rgbClr val="FF33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Рекомендуем фиксировать дату  и форму приема документов.</a:t>
            </a:r>
            <a:endParaRPr lang="ru-RU" sz="2000" dirty="0">
              <a:solidFill>
                <a:srgbClr val="FF33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ru-RU" sz="2200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1852791"/>
      </p:ext>
    </p:extLst>
  </p:cSld>
  <p:clrMapOvr>
    <a:masterClrMapping/>
  </p:clrMapOvr>
  <p:transition spd="slow">
    <p:wip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3" descr="C:\Users\Afanaseva\Desktop\Августовка 2014, 2015, 2016, 2017\Августовка 2017\Доклад министра\От Адели\Актуальные\фон презентация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3101"/>
            <a:ext cx="9144000" cy="5164138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26627" name="Номер слайда 3"/>
          <p:cNvSpPr txBox="1">
            <a:spLocks/>
          </p:cNvSpPr>
          <p:nvPr/>
        </p:nvSpPr>
        <p:spPr bwMode="auto">
          <a:xfrm>
            <a:off x="7019925" y="4516438"/>
            <a:ext cx="2133600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4" tIns="45702" rIns="91404" bIns="45702" anchor="ctr"/>
          <a:lstStyle>
            <a:lvl1pPr defTabSz="912813" eaLnBrk="0" hangingPunct="0"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4556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9128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3700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4pPr>
            <a:lvl5pPr marL="18272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2844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7416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1988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6560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B15AE0D6-EE27-4457-8B6B-233FE2ED3C42}" type="slidenum">
              <a:rPr lang="ru-RU" altLang="ru-RU" sz="1200" smtClean="0">
                <a:solidFill>
                  <a:srgbClr val="898989"/>
                </a:solidFill>
                <a:cs typeface="Arial" pitchFamily="34" charset="0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15</a:t>
            </a:fld>
            <a:endParaRPr lang="ru-RU" altLang="ru-RU" sz="1200">
              <a:solidFill>
                <a:srgbClr val="898989"/>
              </a:solidFill>
              <a:cs typeface="Arial" pitchFamily="34" charset="0"/>
            </a:endParaRPr>
          </a:p>
        </p:txBody>
      </p:sp>
      <p:sp>
        <p:nvSpPr>
          <p:cNvPr id="4" name="AutoShape 2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619673" y="312738"/>
            <a:ext cx="5832648" cy="4178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Схема регистраций документов по приему в ОУ </a:t>
            </a:r>
            <a:endParaRPr lang="ru-RU" sz="2000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17" name="Таблица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0874006"/>
              </p:ext>
            </p:extLst>
          </p:nvPr>
        </p:nvGraphicFramePr>
        <p:xfrm>
          <a:off x="25428" y="850765"/>
          <a:ext cx="9118572" cy="39250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79643">
                  <a:extLst>
                    <a:ext uri="{9D8B030D-6E8A-4147-A177-3AD203B41FA5}">
                      <a16:colId xmlns:a16="http://schemas.microsoft.com/office/drawing/2014/main" val="1300225913"/>
                    </a:ext>
                  </a:extLst>
                </a:gridCol>
                <a:gridCol w="2074269">
                  <a:extLst>
                    <a:ext uri="{9D8B030D-6E8A-4147-A177-3AD203B41FA5}">
                      <a16:colId xmlns:a16="http://schemas.microsoft.com/office/drawing/2014/main" val="133813752"/>
                    </a:ext>
                  </a:extLst>
                </a:gridCol>
                <a:gridCol w="2424908">
                  <a:extLst>
                    <a:ext uri="{9D8B030D-6E8A-4147-A177-3AD203B41FA5}">
                      <a16:colId xmlns:a16="http://schemas.microsoft.com/office/drawing/2014/main" val="3680772924"/>
                    </a:ext>
                  </a:extLst>
                </a:gridCol>
                <a:gridCol w="2339752">
                  <a:extLst>
                    <a:ext uri="{9D8B030D-6E8A-4147-A177-3AD203B41FA5}">
                      <a16:colId xmlns:a16="http://schemas.microsoft.com/office/drawing/2014/main" val="3007489303"/>
                    </a:ext>
                  </a:extLst>
                </a:gridCol>
              </a:tblGrid>
              <a:tr h="523443">
                <a:tc gridSpan="2">
                  <a:txBody>
                    <a:bodyPr/>
                    <a:lstStyle/>
                    <a:p>
                      <a:pPr marL="0" marR="0" lvl="0" indent="0" algn="ctr" defTabSz="68574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Очно</a:t>
                      </a:r>
                    </a:p>
                    <a:p>
                      <a:endParaRPr lang="ru-RU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68574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электронном виде или через почтовые операторы</a:t>
                      </a:r>
                    </a:p>
                  </a:txBody>
                  <a:tcPr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211000"/>
                  </a:ext>
                </a:extLst>
              </a:tr>
              <a:tr h="307908"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Полный пакет 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Неполный пакет</a:t>
                      </a:r>
                    </a:p>
                  </a:txBody>
                  <a:tcPr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Полный пакет </a:t>
                      </a:r>
                    </a:p>
                  </a:txBody>
                  <a:tcPr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Неполный пакет</a:t>
                      </a:r>
                    </a:p>
                  </a:txBody>
                  <a:tcPr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9235533"/>
                  </a:ext>
                </a:extLst>
              </a:tr>
              <a:tr h="2886972">
                <a:tc>
                  <a:txBody>
                    <a:bodyPr/>
                    <a:lstStyle/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Сверяем документы  с оригиналами.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Регистрируем в журнале приема в 1 класс.</a:t>
                      </a:r>
                    </a:p>
                    <a:p>
                      <a:pPr marL="171450" marR="0" lvl="0" indent="-171450" algn="l" defTabSz="68574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Выдаем документ, заверенный подписью должностного лица с индивидуальным номером и перечнем предоставленных</a:t>
                      </a:r>
                      <a:r>
                        <a:rPr lang="ru-RU" sz="1200" baseline="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документов</a:t>
                      </a: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68574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Регистрируем в журнале </a:t>
                      </a:r>
                      <a:r>
                        <a:rPr lang="ru-RU" sz="1200" b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входящих</a:t>
                      </a: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документов.</a:t>
                      </a:r>
                    </a:p>
                    <a:p>
                      <a:pPr marL="171450" marR="0" lvl="0" indent="-171450" algn="l" defTabSz="68574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Просим донести.</a:t>
                      </a:r>
                    </a:p>
                    <a:p>
                      <a:pPr marL="171450" marR="0" lvl="0" indent="-171450" algn="l" defTabSz="68574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Регистрация в журнале приема в 1 класс после предоставления полного документа.</a:t>
                      </a:r>
                    </a:p>
                    <a:p>
                      <a:pPr marL="171450" marR="0" lvl="0" indent="-171450" algn="l" defTabSz="68574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Выдаем документ, заверенный подписью должностного лица с индивидуальным номером и перечнем предоставленных</a:t>
                      </a:r>
                      <a:r>
                        <a:rPr lang="ru-RU" sz="1200" baseline="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документов</a:t>
                      </a: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pPr marL="171450" marR="0" lvl="0" indent="-171450" algn="l" defTabSz="68574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ru-RU" sz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68574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Регистрируем в журнале приема в 1 класс.</a:t>
                      </a:r>
                    </a:p>
                    <a:p>
                      <a:pPr marL="171450" marR="0" lvl="0" indent="-171450" algn="l" defTabSz="68574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Выдаем документ, заверенный подписью должностного лица с индивидуальным номером и перечнем предоставленных</a:t>
                      </a:r>
                      <a:r>
                        <a:rPr lang="ru-RU" sz="1200" baseline="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документов</a:t>
                      </a: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pPr marL="171450" marR="0" lvl="0" indent="-171450" algn="l" defTabSz="68574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2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Осуществляем проверку документов электронного образа: </a:t>
                      </a:r>
                      <a:r>
                        <a:rPr lang="ru-RU" sz="1100" i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отправляем уведомление /приглашение для предоставления оригинала  документов </a:t>
                      </a:r>
                      <a:r>
                        <a:rPr lang="ru-RU" sz="1100" i="1" baseline="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или обращаемся  в соответствующие ГИС, в гос. и муниципальные органы. </a:t>
                      </a:r>
                    </a:p>
                    <a:p>
                      <a:pPr marL="0" marR="0" lvl="0" indent="0" algn="l" defTabSz="68574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1100" b="1" i="1" baseline="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случае не подтверждения – отказ в приеме! </a:t>
                      </a:r>
                      <a:endParaRPr lang="ru-RU" sz="1100" b="1" i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68574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Регистрируем в журнале </a:t>
                      </a:r>
                      <a:r>
                        <a:rPr lang="ru-RU" sz="1200" b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входящих</a:t>
                      </a: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документов.</a:t>
                      </a:r>
                    </a:p>
                    <a:p>
                      <a:pPr marL="171450" marR="0" lvl="0" indent="-171450" algn="l" defTabSz="68574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2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Отправляем уведомление /приглашение для предоставления недостающих и оригиналов  документов </a:t>
                      </a: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ru-RU" sz="1200" i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сроки отправки уведомления – в </a:t>
                      </a:r>
                      <a:r>
                        <a:rPr lang="ru-RU" sz="1200" i="1" dirty="0" err="1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лок</a:t>
                      </a:r>
                      <a:r>
                        <a:rPr lang="ru-RU" sz="1200" i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акте ОУ</a:t>
                      </a: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);</a:t>
                      </a:r>
                    </a:p>
                    <a:p>
                      <a:pPr marL="171450" marR="0" lvl="0" indent="-171450" algn="l" defTabSz="68574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Регистрируем в журнале приема в 1 класс. </a:t>
                      </a:r>
                    </a:p>
                    <a:p>
                      <a:pPr marL="171450" marR="0" lvl="0" indent="-171450" algn="l" defTabSz="68574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Выдаем документ, заверенный подписью должностного лица с индивидуальным номером и перечнем предоставленных</a:t>
                      </a:r>
                      <a:r>
                        <a:rPr lang="ru-RU" sz="1200" baseline="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документов</a:t>
                      </a: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9127834"/>
                  </a:ext>
                </a:extLst>
              </a:tr>
            </a:tbl>
          </a:graphicData>
        </a:graphic>
      </p:graphicFrame>
      <p:sp>
        <p:nvSpPr>
          <p:cNvPr id="20" name="Стрелка углом 19"/>
          <p:cNvSpPr/>
          <p:nvPr/>
        </p:nvSpPr>
        <p:spPr>
          <a:xfrm rot="5400000">
            <a:off x="2765797" y="660431"/>
            <a:ext cx="374362" cy="1008111"/>
          </a:xfrm>
          <a:prstGeom prst="bentArrow">
            <a:avLst>
              <a:gd name="adj1" fmla="val 25000"/>
              <a:gd name="adj2" fmla="val 50000"/>
              <a:gd name="adj3" fmla="val 25000"/>
              <a:gd name="adj4" fmla="val 4375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5" name="Стрелка углом 24"/>
          <p:cNvSpPr/>
          <p:nvPr/>
        </p:nvSpPr>
        <p:spPr>
          <a:xfrm rot="5400000" flipV="1">
            <a:off x="1304048" y="671951"/>
            <a:ext cx="370311" cy="981020"/>
          </a:xfrm>
          <a:prstGeom prst="bentArrow">
            <a:avLst>
              <a:gd name="adj1" fmla="val 25000"/>
              <a:gd name="adj2" fmla="val 50000"/>
              <a:gd name="adj3" fmla="val 25000"/>
              <a:gd name="adj4" fmla="val 4375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6" name="Стрелка углом 25"/>
          <p:cNvSpPr/>
          <p:nvPr/>
        </p:nvSpPr>
        <p:spPr>
          <a:xfrm rot="5400000" flipV="1">
            <a:off x="5953246" y="688477"/>
            <a:ext cx="299908" cy="1224134"/>
          </a:xfrm>
          <a:prstGeom prst="bentArrow">
            <a:avLst>
              <a:gd name="adj1" fmla="val 24999"/>
              <a:gd name="adj2" fmla="val 50000"/>
              <a:gd name="adj3" fmla="val 25000"/>
              <a:gd name="adj4" fmla="val 4375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7" name="Стрелка углом 26"/>
          <p:cNvSpPr/>
          <p:nvPr/>
        </p:nvSpPr>
        <p:spPr>
          <a:xfrm rot="5400000">
            <a:off x="7177652" y="705178"/>
            <a:ext cx="299904" cy="1190728"/>
          </a:xfrm>
          <a:prstGeom prst="bentArrow">
            <a:avLst>
              <a:gd name="adj1" fmla="val 25000"/>
              <a:gd name="adj2" fmla="val 50000"/>
              <a:gd name="adj3" fmla="val 25000"/>
              <a:gd name="adj4" fmla="val 4375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4479814"/>
      </p:ext>
    </p:extLst>
  </p:cSld>
  <p:clrMapOvr>
    <a:masterClrMapping/>
  </p:clrMapOvr>
  <p:transition spd="slow">
    <p:wip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3" descr="C:\Users\Afanaseva\Desktop\Августовка 2014, 2015, 2016, 2017\Августовка 2017\Доклад министра\От Адели\Актуальные\фон презентация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5121714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26627" name="Номер слайда 3"/>
          <p:cNvSpPr txBox="1">
            <a:spLocks/>
          </p:cNvSpPr>
          <p:nvPr/>
        </p:nvSpPr>
        <p:spPr bwMode="auto">
          <a:xfrm>
            <a:off x="7019925" y="4516438"/>
            <a:ext cx="2133600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4" tIns="45702" rIns="91404" bIns="45702" anchor="ctr"/>
          <a:lstStyle>
            <a:lvl1pPr defTabSz="912813" eaLnBrk="0" hangingPunct="0"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4556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9128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3700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4pPr>
            <a:lvl5pPr marL="18272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2844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7416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1988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6560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B15AE0D6-EE27-4457-8B6B-233FE2ED3C42}" type="slidenum">
              <a:rPr lang="ru-RU" altLang="ru-RU" sz="1200" smtClean="0">
                <a:solidFill>
                  <a:srgbClr val="898989"/>
                </a:solidFill>
                <a:cs typeface="Arial" pitchFamily="34" charset="0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16</a:t>
            </a:fld>
            <a:endParaRPr lang="ru-RU" altLang="ru-RU" sz="1200">
              <a:solidFill>
                <a:srgbClr val="898989"/>
              </a:solidFill>
              <a:cs typeface="Arial" pitchFamily="34" charset="0"/>
            </a:endParaRPr>
          </a:p>
        </p:txBody>
      </p:sp>
      <p:sp>
        <p:nvSpPr>
          <p:cNvPr id="4" name="AutoShape 2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612775" y="209301"/>
            <a:ext cx="79112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Сроки принятия решения о зачислении ребенка </a:t>
            </a: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02494" y="603337"/>
            <a:ext cx="8273963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000" b="1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этап</a:t>
            </a:r>
            <a:r>
              <a:rPr lang="ru-RU" sz="2000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Зачисление оформляется приказом образовательного учреждения в течение 3 рабочих дней после завершения приема документов (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1 по 5 июля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  <a:p>
            <a:pPr lvl="0"/>
            <a:r>
              <a:rPr lang="ru-RU" sz="2000" b="1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этап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Зачисление оформляется приказом образовательного учреждения в течение 5 рабочих дней после подачи заявления и пакета документов.</a:t>
            </a: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 зачислении в первый класс размещаются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информационном стенде ОУ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день их издания. </a:t>
            </a: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сайте не размещаем!</a:t>
            </a:r>
          </a:p>
          <a:p>
            <a:pPr algn="just"/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Посещение детьми занятий по подготовке к школе не является преимущественным правом при зачислении в ОУ.</a:t>
            </a:r>
          </a:p>
          <a:p>
            <a:endParaRPr lang="ru-RU" sz="2000" b="1" dirty="0">
              <a:solidFill>
                <a:srgbClr val="FF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Отказ в приеме – только при отсутствии свободных мест.</a:t>
            </a:r>
            <a:endParaRPr lang="ru-RU" sz="2200" b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8866887"/>
      </p:ext>
    </p:extLst>
  </p:cSld>
  <p:clrMapOvr>
    <a:masterClrMapping/>
  </p:clrMapOvr>
  <p:transition spd="slow">
    <p:wip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3" descr="C:\Users\Afanaseva\Desktop\Августовка 2014, 2015, 2016, 2017\Августовка 2017\Доклад министра\От Адели\Актуальные\фон презентация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5397" y="-352291"/>
            <a:ext cx="9144000" cy="5121714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26627" name="Номер слайда 3"/>
          <p:cNvSpPr txBox="1">
            <a:spLocks/>
          </p:cNvSpPr>
          <p:nvPr/>
        </p:nvSpPr>
        <p:spPr bwMode="auto">
          <a:xfrm>
            <a:off x="7019925" y="4516438"/>
            <a:ext cx="2133600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4" tIns="45702" rIns="91404" bIns="45702" anchor="ctr"/>
          <a:lstStyle>
            <a:lvl1pPr defTabSz="912813" eaLnBrk="0" hangingPunct="0"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4556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9128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3700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4pPr>
            <a:lvl5pPr marL="18272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2844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7416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1988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6560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B15AE0D6-EE27-4457-8B6B-233FE2ED3C42}" type="slidenum">
              <a:rPr lang="ru-RU" altLang="ru-RU" sz="1200" smtClean="0">
                <a:solidFill>
                  <a:srgbClr val="898989"/>
                </a:solidFill>
                <a:cs typeface="Arial" pitchFamily="34" charset="0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17</a:t>
            </a:fld>
            <a:endParaRPr lang="ru-RU" altLang="ru-RU" sz="1200">
              <a:solidFill>
                <a:srgbClr val="898989"/>
              </a:solidFill>
              <a:cs typeface="Arial" pitchFamily="34" charset="0"/>
            </a:endParaRPr>
          </a:p>
        </p:txBody>
      </p:sp>
      <p:sp>
        <p:nvSpPr>
          <p:cNvPr id="4" name="AutoShape 2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612775" y="209301"/>
            <a:ext cx="79112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Личное дело обучающегося</a:t>
            </a: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12775" y="786754"/>
            <a:ext cx="7847657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	п.32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На каждого ребенка или поступающего, принятого в общеобразовательное учреждение,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формируется личное дело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, в котором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хранятся заявление о приеме на обучение и все предоставленные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родителями (законными представителями) ребенка или поступающим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документы (копии документов).  </a:t>
            </a:r>
          </a:p>
          <a:p>
            <a:r>
              <a:rPr lang="ru-RU" i="1" dirty="0">
                <a:solidFill>
                  <a:srgbClr val="002060"/>
                </a:solidFill>
              </a:rPr>
              <a:t>	</a:t>
            </a: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Дату создания личного дела надо прописать в локальном акте ОУ. Это, например, может соответствовать дате приказа о </a:t>
            </a:r>
            <a:r>
              <a:rPr lang="ru-RU" i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комплектовании классов,</a:t>
            </a:r>
            <a:r>
              <a:rPr lang="ru-RU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т.е</a:t>
            </a: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личное дело формируется по факту комплектования класса. </a:t>
            </a:r>
          </a:p>
        </p:txBody>
      </p:sp>
    </p:spTree>
    <p:extLst>
      <p:ext uri="{BB962C8B-B14F-4D97-AF65-F5344CB8AC3E}">
        <p14:creationId xmlns:p14="http://schemas.microsoft.com/office/powerpoint/2010/main" val="1847901944"/>
      </p:ext>
    </p:extLst>
  </p:cSld>
  <p:clrMapOvr>
    <a:masterClrMapping/>
  </p:clrMapOvr>
  <p:transition spd="slow">
    <p:wip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3" descr="C:\Users\Afanaseva\Desktop\Августовка 2014, 2015, 2016, 2017\Августовка 2017\Доклад министра\От Адели\Актуальные\фон презентация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-20638"/>
            <a:ext cx="9144000" cy="5164138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26627" name="Номер слайда 3"/>
          <p:cNvSpPr txBox="1">
            <a:spLocks/>
          </p:cNvSpPr>
          <p:nvPr/>
        </p:nvSpPr>
        <p:spPr bwMode="auto">
          <a:xfrm>
            <a:off x="7019925" y="4516438"/>
            <a:ext cx="2133600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4" tIns="45702" rIns="91404" bIns="45702" anchor="ctr"/>
          <a:lstStyle>
            <a:lvl1pPr defTabSz="912813" eaLnBrk="0" hangingPunct="0"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4556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9128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3700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4pPr>
            <a:lvl5pPr marL="18272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2844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7416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1988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6560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B15AE0D6-EE27-4457-8B6B-233FE2ED3C42}" type="slidenum">
              <a:rPr lang="ru-RU" altLang="ru-RU" sz="1200" smtClean="0">
                <a:solidFill>
                  <a:srgbClr val="898989"/>
                </a:solidFill>
                <a:cs typeface="Arial" pitchFamily="34" charset="0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18</a:t>
            </a:fld>
            <a:endParaRPr lang="ru-RU" altLang="ru-RU" sz="1200">
              <a:solidFill>
                <a:srgbClr val="898989"/>
              </a:solidFill>
              <a:cs typeface="Arial" pitchFamily="34" charset="0"/>
            </a:endParaRPr>
          </a:p>
        </p:txBody>
      </p:sp>
      <p:sp>
        <p:nvSpPr>
          <p:cNvPr id="4" name="AutoShape 2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1247800" y="122222"/>
            <a:ext cx="58326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на стенде и </a:t>
            </a:r>
          </a:p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официальном сайте в сети Интернет 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07975" y="1131590"/>
            <a:ext cx="8152457" cy="38087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 количестве мест в первых классах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не позднее </a:t>
            </a:r>
            <a:r>
              <a:rPr lang="ru-RU" sz="2000" b="1" dirty="0">
                <a:solidFill>
                  <a:srgbClr val="FF33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10 календарных дней</a:t>
            </a:r>
            <a:r>
              <a:rPr lang="ru-RU" sz="2000" dirty="0">
                <a:solidFill>
                  <a:srgbClr val="FF33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 момента издания распорядительного акта о закреплении школы за микрорайоном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 наличии свободных мест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 первых классах для приема детей, не проживающих на закрепленной территории, не позднее </a:t>
            </a:r>
            <a:r>
              <a:rPr lang="ru-RU" sz="2000" b="1" dirty="0">
                <a:solidFill>
                  <a:srgbClr val="FF33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 июля</a:t>
            </a:r>
            <a:r>
              <a:rPr lang="ru-RU" sz="2000" dirty="0">
                <a:solidFill>
                  <a:srgbClr val="FF33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форма заявления</a:t>
            </a: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распорядительный акт о закреплении школы за микрорайоном </a:t>
            </a: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локальный акт  о порядке приема  в ОУ</a:t>
            </a: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контактный телефон ответственного по приему в ОУ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график очного приема.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Перечень документов для ознакомления</a:t>
            </a:r>
            <a:r>
              <a:rPr lang="ru-RU" sz="1000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! (устав, лицензия, аккредитация,  НПА)</a:t>
            </a:r>
          </a:p>
        </p:txBody>
      </p:sp>
    </p:spTree>
    <p:extLst>
      <p:ext uri="{BB962C8B-B14F-4D97-AF65-F5344CB8AC3E}">
        <p14:creationId xmlns:p14="http://schemas.microsoft.com/office/powerpoint/2010/main" val="1572620776"/>
      </p:ext>
    </p:extLst>
  </p:cSld>
  <p:clrMapOvr>
    <a:masterClrMapping/>
  </p:clrMapOvr>
  <p:transition spd="slow">
    <p:wip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3" descr="C:\Users\Afanaseva\Desktop\Августовка 2014, 2015, 2016, 2017\Августовка 2017\Доклад министра\От Адели\Актуальные\фон презентация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32226"/>
            <a:ext cx="9144000" cy="5121714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26627" name="Номер слайда 3"/>
          <p:cNvSpPr txBox="1">
            <a:spLocks/>
          </p:cNvSpPr>
          <p:nvPr/>
        </p:nvSpPr>
        <p:spPr bwMode="auto">
          <a:xfrm>
            <a:off x="7019925" y="4516438"/>
            <a:ext cx="2133600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4" tIns="45702" rIns="91404" bIns="45702" anchor="ctr"/>
          <a:lstStyle>
            <a:lvl1pPr defTabSz="912813" eaLnBrk="0" hangingPunct="0"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4556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9128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3700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4pPr>
            <a:lvl5pPr marL="18272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2844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7416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1988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6560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B15AE0D6-EE27-4457-8B6B-233FE2ED3C42}" type="slidenum">
              <a:rPr lang="ru-RU" altLang="ru-RU" sz="1200" smtClean="0">
                <a:solidFill>
                  <a:srgbClr val="898989"/>
                </a:solidFill>
                <a:cs typeface="Arial" pitchFamily="34" charset="0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19</a:t>
            </a:fld>
            <a:endParaRPr lang="ru-RU" altLang="ru-RU" sz="1200">
              <a:solidFill>
                <a:srgbClr val="898989"/>
              </a:solidFill>
              <a:cs typeface="Arial" pitchFamily="34" charset="0"/>
            </a:endParaRPr>
          </a:p>
        </p:txBody>
      </p:sp>
      <p:sp>
        <p:nvSpPr>
          <p:cNvPr id="4" name="AutoShape 2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612775" y="209301"/>
            <a:ext cx="79112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Прием в 10 класс</a:t>
            </a: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12775" y="786754"/>
            <a:ext cx="7847657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Перечень документов: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Заявление поступающего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Аттестат об основном общем образовании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Поступающие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ОВЗ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достигшие возраста 18 лет, принимаются на обучение по адаптированной образовательной программе  только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согласия самих поступающих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(п.13)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7184495"/>
      </p:ext>
    </p:extLst>
  </p:cSld>
  <p:clrMapOvr>
    <a:masterClrMapping/>
  </p:clrMapOvr>
  <p:transition spd="slow">
    <p:wip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3" descr="C:\Users\Afanaseva\Desktop\Августовка 2014, 2015, 2016, 2017\Августовка 2017\Доклад министра\От Адели\Актуальные\фон презентация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5397" y="-352291"/>
            <a:ext cx="9144000" cy="5121714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26627" name="Номер слайда 3"/>
          <p:cNvSpPr txBox="1">
            <a:spLocks/>
          </p:cNvSpPr>
          <p:nvPr/>
        </p:nvSpPr>
        <p:spPr bwMode="auto">
          <a:xfrm>
            <a:off x="7019925" y="4516438"/>
            <a:ext cx="2133600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4" tIns="45702" rIns="91404" bIns="45702" anchor="ctr"/>
          <a:lstStyle>
            <a:lvl1pPr defTabSz="912813" eaLnBrk="0" hangingPunct="0"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4556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9128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3700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4pPr>
            <a:lvl5pPr marL="18272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2844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7416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1988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6560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B15AE0D6-EE27-4457-8B6B-233FE2ED3C42}" type="slidenum">
              <a:rPr lang="ru-RU" altLang="ru-RU" sz="1200" smtClean="0">
                <a:solidFill>
                  <a:srgbClr val="898989"/>
                </a:solidFill>
                <a:cs typeface="Arial" pitchFamily="34" charset="0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20</a:t>
            </a:fld>
            <a:endParaRPr lang="ru-RU" altLang="ru-RU" sz="1200">
              <a:solidFill>
                <a:srgbClr val="898989"/>
              </a:solidFill>
              <a:cs typeface="Arial" pitchFamily="34" charset="0"/>
            </a:endParaRPr>
          </a:p>
        </p:txBody>
      </p:sp>
      <p:sp>
        <p:nvSpPr>
          <p:cNvPr id="4" name="AutoShape 2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612775" y="209301"/>
            <a:ext cx="79112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Вопросы -ответы</a:t>
            </a: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12775" y="786754"/>
            <a:ext cx="7847657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Прошу разъяснить порядок рассмотрения заявлений при приеме в 1 класс?</a:t>
            </a:r>
          </a:p>
          <a:p>
            <a:pPr algn="just"/>
            <a:r>
              <a:rPr lang="ru-RU" i="1" dirty="0">
                <a:solidFill>
                  <a:srgbClr val="002060"/>
                </a:solidFill>
              </a:rPr>
              <a:t>Ответ: В первую очередь рассматриваем заявления, имеющие преимущественное право. Затем из числа проживающих в микрорайоне рассматриваем </a:t>
            </a:r>
            <a:r>
              <a:rPr lang="ru-RU" i="1" dirty="0" err="1">
                <a:solidFill>
                  <a:srgbClr val="002060"/>
                </a:solidFill>
              </a:rPr>
              <a:t>первоочередников</a:t>
            </a:r>
            <a:r>
              <a:rPr lang="ru-RU" i="1" dirty="0">
                <a:solidFill>
                  <a:srgbClr val="002060"/>
                </a:solidFill>
              </a:rPr>
              <a:t>  и далее проживающих в микрорайоне по хронологии поступления документов.   </a:t>
            </a: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0575819"/>
      </p:ext>
    </p:extLst>
  </p:cSld>
  <p:clrMapOvr>
    <a:masterClrMapping/>
  </p:clrMapOvr>
  <p:transition spd="slow">
    <p:wip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3" descr="C:\Users\Afanaseva\Desktop\Августовка 2014, 2015, 2016, 2017\Августовка 2017\Доклад министра\От Адели\Актуальные\фон презентация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5397" y="-352291"/>
            <a:ext cx="9144000" cy="5121714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26627" name="Номер слайда 3"/>
          <p:cNvSpPr txBox="1">
            <a:spLocks/>
          </p:cNvSpPr>
          <p:nvPr/>
        </p:nvSpPr>
        <p:spPr bwMode="auto">
          <a:xfrm>
            <a:off x="7019925" y="4516438"/>
            <a:ext cx="2133600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4" tIns="45702" rIns="91404" bIns="45702" anchor="ctr"/>
          <a:lstStyle>
            <a:lvl1pPr defTabSz="912813" eaLnBrk="0" hangingPunct="0"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4556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9128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3700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4pPr>
            <a:lvl5pPr marL="18272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2844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7416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1988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6560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B15AE0D6-EE27-4457-8B6B-233FE2ED3C42}" type="slidenum">
              <a:rPr lang="ru-RU" altLang="ru-RU" sz="1200" smtClean="0">
                <a:solidFill>
                  <a:srgbClr val="898989"/>
                </a:solidFill>
                <a:cs typeface="Arial" pitchFamily="34" charset="0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21</a:t>
            </a:fld>
            <a:endParaRPr lang="ru-RU" altLang="ru-RU" sz="1200">
              <a:solidFill>
                <a:srgbClr val="898989"/>
              </a:solidFill>
              <a:cs typeface="Arial" pitchFamily="34" charset="0"/>
            </a:endParaRPr>
          </a:p>
        </p:txBody>
      </p:sp>
      <p:sp>
        <p:nvSpPr>
          <p:cNvPr id="4" name="AutoShape 2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612775" y="209301"/>
            <a:ext cx="79112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Вопросы -ответы</a:t>
            </a: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12775" y="786754"/>
            <a:ext cx="7847657" cy="35702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2. Для приема в школу родители представляют копию документа о регистрации ребенка по месту жительства. Можно ли принимать свидетельство о регистрации ребенка, выданное в 2013г. (родители могут поменять место жительство, получить новый документ о регистрации, но показать старый документ)?</a:t>
            </a:r>
          </a:p>
          <a:p>
            <a:pPr algn="just"/>
            <a:r>
              <a:rPr lang="ru-RU" i="1" dirty="0">
                <a:solidFill>
                  <a:srgbClr val="002060"/>
                </a:solidFill>
              </a:rPr>
              <a:t>Ответ: </a:t>
            </a: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Свидетельство на данный момент не имеет срока действия, в связи с чем необходимо принять заявление от родителя. п.23.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Общеобразовательная организация осуществляет проверку достоверности сведений, указанных в заявлении</a:t>
            </a: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 приеме на обучение,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соответствия действительности поданных электронных образов документов.</a:t>
            </a: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При проведении указанной проверки общеобразовательная организация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вправе обращаться к соответствующим государственным информационным системам, в государственные (муниципальные) органы и организации.</a:t>
            </a:r>
            <a:endParaRPr lang="ru-RU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1303142"/>
      </p:ext>
    </p:extLst>
  </p:cSld>
  <p:clrMapOvr>
    <a:masterClrMapping/>
  </p:clrMapOvr>
  <p:transition spd="slow">
    <p:wip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3" descr="C:\Users\Afanaseva\Desktop\Августовка 2014, 2015, 2016, 2017\Августовка 2017\Доклад министра\От Адели\Актуальные\фон презентация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5398" y="-352292"/>
            <a:ext cx="9811855" cy="5495791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26627" name="Номер слайда 3"/>
          <p:cNvSpPr txBox="1">
            <a:spLocks/>
          </p:cNvSpPr>
          <p:nvPr/>
        </p:nvSpPr>
        <p:spPr bwMode="auto">
          <a:xfrm>
            <a:off x="7019925" y="4516438"/>
            <a:ext cx="2133600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4" tIns="45702" rIns="91404" bIns="45702" anchor="ctr"/>
          <a:lstStyle>
            <a:lvl1pPr defTabSz="912813" eaLnBrk="0" hangingPunct="0"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4556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9128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3700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4pPr>
            <a:lvl5pPr marL="18272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2844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7416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1988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6560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B15AE0D6-EE27-4457-8B6B-233FE2ED3C42}" type="slidenum">
              <a:rPr lang="ru-RU" altLang="ru-RU" sz="1200" smtClean="0">
                <a:solidFill>
                  <a:srgbClr val="898989"/>
                </a:solidFill>
                <a:cs typeface="Arial" pitchFamily="34" charset="0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22</a:t>
            </a:fld>
            <a:endParaRPr lang="ru-RU" altLang="ru-RU" sz="1200">
              <a:solidFill>
                <a:srgbClr val="898989"/>
              </a:solidFill>
              <a:cs typeface="Arial" pitchFamily="34" charset="0"/>
            </a:endParaRPr>
          </a:p>
        </p:txBody>
      </p:sp>
      <p:sp>
        <p:nvSpPr>
          <p:cNvPr id="4" name="AutoShape 2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612775" y="209301"/>
            <a:ext cx="79112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Вопросы -ответы</a:t>
            </a: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12539" y="641238"/>
            <a:ext cx="7847657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	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3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. На практике встречаются случаи, чтобы попасть в желаемую школу (не по прописке), делают «временную» прописку к новому учебному году, срок временной прописки когда истекает, ребенок продолжает учиться там же, а по территории дети, из-за нехватки мест, вынуждены учиться в других (на других территориях расположенных) школах. Имеет ли силу «временная» прописка для приема в школу, и насколько это действительно? </a:t>
            </a:r>
          </a:p>
          <a:p>
            <a:pPr algn="just"/>
            <a:endParaRPr lang="ru-RU" sz="1600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Ответ: </a:t>
            </a:r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п.26</a:t>
            </a:r>
            <a:r>
              <a:rPr lang="ru-RU" sz="16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Для приема родитель(и) (законный(</a:t>
            </a:r>
            <a:r>
              <a:rPr lang="ru-RU" sz="16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ые</a:t>
            </a:r>
            <a:r>
              <a:rPr lang="ru-RU" sz="16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представитель(и) ребенка или поступающий представляют следующие документы:</a:t>
            </a:r>
          </a:p>
          <a:p>
            <a:pPr algn="just"/>
            <a:r>
              <a:rPr lang="ru-RU" sz="16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копию документа о регистрации</a:t>
            </a:r>
            <a:r>
              <a:rPr lang="ru-RU" sz="16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ребенка или поступающего </a:t>
            </a:r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месту жительства или по месту пребывания </a:t>
            </a:r>
            <a:r>
              <a:rPr lang="ru-RU" sz="16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закрепленной территории или </a:t>
            </a:r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справку о приеме </a:t>
            </a:r>
            <a:r>
              <a:rPr lang="ru-RU" sz="16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документов </a:t>
            </a:r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оформления регистрации </a:t>
            </a:r>
            <a:r>
              <a:rPr lang="ru-RU" sz="16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месту жительства (в случае приема на обучение ребенка или поступающего, проживающего на закрепленной территории, или в случае использования права преимущественного приема на обучение по образовательным программам начального общего образования);</a:t>
            </a:r>
          </a:p>
          <a:p>
            <a:pPr algn="just"/>
            <a:r>
              <a:rPr lang="ru-RU" sz="16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Таким образом</a:t>
            </a:r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дети с временной пропиской принимаются в образовательную организацию.</a:t>
            </a:r>
          </a:p>
          <a:p>
            <a:pPr algn="just"/>
            <a:endParaRPr lang="ru-RU" sz="1600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3390131"/>
      </p:ext>
    </p:extLst>
  </p:cSld>
  <p:clrMapOvr>
    <a:masterClrMapping/>
  </p:clrMapOvr>
  <p:transition spd="slow">
    <p:wip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3" descr="C:\Users\Afanaseva\Desktop\Августовка 2014, 2015, 2016, 2017\Августовка 2017\Доклад министра\От Адели\Актуальные\фон презентация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5396" y="-352292"/>
            <a:ext cx="9188922" cy="5495791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26627" name="Номер слайда 3"/>
          <p:cNvSpPr txBox="1">
            <a:spLocks/>
          </p:cNvSpPr>
          <p:nvPr/>
        </p:nvSpPr>
        <p:spPr bwMode="auto">
          <a:xfrm>
            <a:off x="7019925" y="4516438"/>
            <a:ext cx="2133600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4" tIns="45702" rIns="91404" bIns="45702" anchor="ctr"/>
          <a:lstStyle>
            <a:lvl1pPr defTabSz="912813" eaLnBrk="0" hangingPunct="0"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4556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9128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3700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4pPr>
            <a:lvl5pPr marL="18272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2844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7416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1988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6560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B15AE0D6-EE27-4457-8B6B-233FE2ED3C42}" type="slidenum">
              <a:rPr lang="ru-RU" altLang="ru-RU" sz="1200" smtClean="0">
                <a:solidFill>
                  <a:srgbClr val="898989"/>
                </a:solidFill>
                <a:cs typeface="Arial" pitchFamily="34" charset="0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23</a:t>
            </a:fld>
            <a:endParaRPr lang="ru-RU" altLang="ru-RU" sz="1200">
              <a:solidFill>
                <a:srgbClr val="898989"/>
              </a:solidFill>
              <a:cs typeface="Arial" pitchFamily="34" charset="0"/>
            </a:endParaRPr>
          </a:p>
        </p:txBody>
      </p:sp>
      <p:sp>
        <p:nvSpPr>
          <p:cNvPr id="4" name="AutoShape 2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580726" y="-70496"/>
            <a:ext cx="79112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Вопросы -ответы</a:t>
            </a: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80726" y="422127"/>
            <a:ext cx="7847657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	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4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. Что делать, если в школе не хватит места для ребенка? </a:t>
            </a:r>
          </a:p>
          <a:p>
            <a:pPr algn="just"/>
            <a:endParaRPr lang="ru-RU" sz="2000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Ответ: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п.15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случае отсутствия мест 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государственной или муниципальной образовательной организации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родители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(законные представители) ребенка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решения вопроса 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его устройстве в другую общеобразовательную организацию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обращаются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непосредственно в орган исполнительной власти субъекта Российской Федерации, осуществляющий государственное управление в сфере образования, или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 местного самоуправления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осуществляющий управление в сфере образования.</a:t>
            </a:r>
          </a:p>
          <a:p>
            <a:pPr algn="just"/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вышеуказанного следует,  что школа совместно с Учредителем должны создать все условия для обучения детей в микрорайоне школы.</a:t>
            </a:r>
          </a:p>
          <a:p>
            <a:pPr algn="just"/>
            <a:endParaRPr lang="ru-RU" sz="1600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0187375"/>
      </p:ext>
    </p:extLst>
  </p:cSld>
  <p:clrMapOvr>
    <a:masterClrMapping/>
  </p:clrMapOvr>
  <p:transition spd="slow">
    <p:wip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3" descr="C:\Users\Afanaseva\Desktop\Августовка 2014, 2015, 2016, 2017\Августовка 2017\Доклад министра\От Адели\Актуальные\фон презентация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5398" y="-352292"/>
            <a:ext cx="9811855" cy="5495791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26627" name="Номер слайда 3"/>
          <p:cNvSpPr txBox="1">
            <a:spLocks/>
          </p:cNvSpPr>
          <p:nvPr/>
        </p:nvSpPr>
        <p:spPr bwMode="auto">
          <a:xfrm>
            <a:off x="7019925" y="4516438"/>
            <a:ext cx="2133600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4" tIns="45702" rIns="91404" bIns="45702" anchor="ctr"/>
          <a:lstStyle>
            <a:lvl1pPr defTabSz="912813" eaLnBrk="0" hangingPunct="0"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4556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9128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3700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4pPr>
            <a:lvl5pPr marL="18272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2844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7416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1988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6560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B15AE0D6-EE27-4457-8B6B-233FE2ED3C42}" type="slidenum">
              <a:rPr lang="ru-RU" altLang="ru-RU" sz="1200" smtClean="0">
                <a:solidFill>
                  <a:srgbClr val="898989"/>
                </a:solidFill>
                <a:cs typeface="Arial" pitchFamily="34" charset="0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24</a:t>
            </a:fld>
            <a:endParaRPr lang="ru-RU" altLang="ru-RU" sz="1200" dirty="0">
              <a:solidFill>
                <a:srgbClr val="898989"/>
              </a:solidFill>
              <a:cs typeface="Arial" pitchFamily="34" charset="0"/>
            </a:endParaRPr>
          </a:p>
        </p:txBody>
      </p:sp>
      <p:sp>
        <p:nvSpPr>
          <p:cNvPr id="4" name="AutoShape 2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612775" y="209301"/>
            <a:ext cx="79112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Вопросы -ответы</a:t>
            </a: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12539" y="641238"/>
            <a:ext cx="7559861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	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5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. Если общеобразовательная организация не имеет интерната, обязана ли она принимать детей, указанных в пункте 9 нового Порядка приема, во внеочередном порядке?</a:t>
            </a:r>
          </a:p>
          <a:p>
            <a:pPr marL="342900" indent="-342900" algn="just">
              <a:buAutoNum type="arabicPeriod"/>
            </a:pPr>
            <a:endParaRPr lang="ru-RU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Ответ: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Нет, не обязана. Данный пункт касается только школ, имеющих интернат.</a:t>
            </a:r>
          </a:p>
          <a:p>
            <a:pPr algn="just"/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algn="just"/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Пункт 23 нового Порядка приема дает право подать заявление тремя способами. Значит ли это, что родитель (законный представитель) может не обращаться лично в общеобразовательную организацию?</a:t>
            </a:r>
          </a:p>
          <a:p>
            <a:pPr algn="just"/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Ответ: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Да, родитель (законный представитель) может не обращаться лично в общеобразовательную организацию. Но вы вправе его пригласить для уточнения данных. Но отказать в приеме не можете.</a:t>
            </a:r>
          </a:p>
        </p:txBody>
      </p:sp>
    </p:spTree>
    <p:extLst>
      <p:ext uri="{BB962C8B-B14F-4D97-AF65-F5344CB8AC3E}">
        <p14:creationId xmlns:p14="http://schemas.microsoft.com/office/powerpoint/2010/main" val="3324664365"/>
      </p:ext>
    </p:extLst>
  </p:cSld>
  <p:clrMapOvr>
    <a:masterClrMapping/>
  </p:clrMapOvr>
  <p:transition spd="slow">
    <p:wip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3" descr="C:\Users\Afanaseva\Desktop\Августовка 2014, 2015, 2016, 2017\Августовка 2017\Доклад министра\От Адели\Актуальные\фон презентация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5398" y="-352292"/>
            <a:ext cx="9811855" cy="5495791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26627" name="Номер слайда 3"/>
          <p:cNvSpPr txBox="1">
            <a:spLocks/>
          </p:cNvSpPr>
          <p:nvPr/>
        </p:nvSpPr>
        <p:spPr bwMode="auto">
          <a:xfrm>
            <a:off x="7019925" y="4516438"/>
            <a:ext cx="2133600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4" tIns="45702" rIns="91404" bIns="45702" anchor="ctr"/>
          <a:lstStyle>
            <a:lvl1pPr defTabSz="912813" eaLnBrk="0" hangingPunct="0"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4556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9128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3700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4pPr>
            <a:lvl5pPr marL="18272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2844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7416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1988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6560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B15AE0D6-EE27-4457-8B6B-233FE2ED3C42}" type="slidenum">
              <a:rPr lang="ru-RU" altLang="ru-RU" sz="1200" smtClean="0">
                <a:solidFill>
                  <a:srgbClr val="898989"/>
                </a:solidFill>
                <a:cs typeface="Arial" pitchFamily="34" charset="0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25</a:t>
            </a:fld>
            <a:endParaRPr lang="ru-RU" altLang="ru-RU" sz="1200">
              <a:solidFill>
                <a:srgbClr val="898989"/>
              </a:solidFill>
              <a:cs typeface="Arial" pitchFamily="34" charset="0"/>
            </a:endParaRPr>
          </a:p>
        </p:txBody>
      </p:sp>
      <p:sp>
        <p:nvSpPr>
          <p:cNvPr id="4" name="AutoShape 2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612775" y="209301"/>
            <a:ext cx="79112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Вопросы -ответы</a:t>
            </a: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12539" y="641238"/>
            <a:ext cx="7703877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	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7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Как быть если ребенок пришел из ДОУ с заключением ПМПК, но родители (законные представители) не хотят указывать в заявлении о потребности ребенка в обучении по АООП и создании специальных условий для организации обучения ребенка с ОВЗ?</a:t>
            </a:r>
            <a:endParaRPr lang="ru-RU" sz="2000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Ответ: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отсутствии заявления родителей и справки ПМПК ребенок будет обучаться по общей программе.</a:t>
            </a:r>
          </a:p>
          <a:p>
            <a:pPr algn="just"/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sz="20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6449122"/>
      </p:ext>
    </p:extLst>
  </p:cSld>
  <p:clrMapOvr>
    <a:masterClrMapping/>
  </p:clrMapOvr>
  <p:transition spd="slow">
    <p:wip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3" descr="C:\Users\Afanaseva\Desktop\Августовка 2014, 2015, 2016, 2017\Августовка 2017\Доклад министра\От Адели\Актуальные\фон презентация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5398" y="-352292"/>
            <a:ext cx="9811855" cy="5495791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26627" name="Номер слайда 3"/>
          <p:cNvSpPr txBox="1">
            <a:spLocks/>
          </p:cNvSpPr>
          <p:nvPr/>
        </p:nvSpPr>
        <p:spPr bwMode="auto">
          <a:xfrm>
            <a:off x="7019925" y="4516438"/>
            <a:ext cx="2133600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4" tIns="45702" rIns="91404" bIns="45702" anchor="ctr"/>
          <a:lstStyle>
            <a:lvl1pPr defTabSz="912813" eaLnBrk="0" hangingPunct="0"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4556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9128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3700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4pPr>
            <a:lvl5pPr marL="18272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2844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7416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1988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6560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B15AE0D6-EE27-4457-8B6B-233FE2ED3C42}" type="slidenum">
              <a:rPr lang="ru-RU" altLang="ru-RU" sz="1200" smtClean="0">
                <a:solidFill>
                  <a:srgbClr val="898989"/>
                </a:solidFill>
                <a:cs typeface="Arial" pitchFamily="34" charset="0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26</a:t>
            </a:fld>
            <a:endParaRPr lang="ru-RU" altLang="ru-RU" sz="1200">
              <a:solidFill>
                <a:srgbClr val="898989"/>
              </a:solidFill>
              <a:cs typeface="Arial" pitchFamily="34" charset="0"/>
            </a:endParaRPr>
          </a:p>
        </p:txBody>
      </p:sp>
      <p:sp>
        <p:nvSpPr>
          <p:cNvPr id="4" name="AutoShape 2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612775" y="209301"/>
            <a:ext cx="79112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Вопросы -ответы</a:t>
            </a: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12539" y="641238"/>
            <a:ext cx="7847657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	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Проживающие в одной семье  и имеющие общее место жительства дети имеют право преимущественного приема на обучение по основным общеобразовательным программам начального общего образования в   образовательные организации, в которых обучаются их братья и (или) сестры только при приеме на свободные места?</a:t>
            </a:r>
          </a:p>
          <a:p>
            <a:pPr algn="just"/>
            <a:r>
              <a:rPr lang="ru-RU" sz="16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Ответ: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Нет, 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указанные дети принимаются с 1 апреля по 30 июня вместе с детьми, проживающими на закрепленной территории.</a:t>
            </a:r>
          </a:p>
          <a:p>
            <a:pPr algn="just"/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п.17. Прием заявлений о приеме на обучение в первый класс для детей, указанных в пунктах 9, 10 и 12 Порядка, а также проживающих на закрепленной территории, начинается 1 апреля текущего года и завершается 30 июня текущего года.</a:t>
            </a:r>
          </a:p>
        </p:txBody>
      </p:sp>
    </p:spTree>
    <p:extLst>
      <p:ext uri="{BB962C8B-B14F-4D97-AF65-F5344CB8AC3E}">
        <p14:creationId xmlns:p14="http://schemas.microsoft.com/office/powerpoint/2010/main" val="2971522669"/>
      </p:ext>
    </p:extLst>
  </p:cSld>
  <p:clrMapOvr>
    <a:masterClrMapping/>
  </p:clrMapOvr>
  <p:transition spd="slow">
    <p:wip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3" descr="C:\Users\Afanaseva\Desktop\Августовка 2014, 2015, 2016, 2017\Августовка 2017\Доклад министра\От Адели\Актуальные\фон презентация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5398" y="-352292"/>
            <a:ext cx="9811855" cy="5495791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26627" name="Номер слайда 3"/>
          <p:cNvSpPr txBox="1">
            <a:spLocks/>
          </p:cNvSpPr>
          <p:nvPr/>
        </p:nvSpPr>
        <p:spPr bwMode="auto">
          <a:xfrm>
            <a:off x="7019925" y="4516438"/>
            <a:ext cx="2133600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4" tIns="45702" rIns="91404" bIns="45702" anchor="ctr"/>
          <a:lstStyle>
            <a:lvl1pPr defTabSz="912813" eaLnBrk="0" hangingPunct="0"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4556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9128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3700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4pPr>
            <a:lvl5pPr marL="18272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2844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7416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1988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6560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B15AE0D6-EE27-4457-8B6B-233FE2ED3C42}" type="slidenum">
              <a:rPr lang="ru-RU" altLang="ru-RU" sz="1200" smtClean="0">
                <a:solidFill>
                  <a:srgbClr val="898989"/>
                </a:solidFill>
                <a:cs typeface="Arial" pitchFamily="34" charset="0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27</a:t>
            </a:fld>
            <a:endParaRPr lang="ru-RU" altLang="ru-RU" sz="1200">
              <a:solidFill>
                <a:srgbClr val="898989"/>
              </a:solidFill>
              <a:cs typeface="Arial" pitchFamily="34" charset="0"/>
            </a:endParaRPr>
          </a:p>
        </p:txBody>
      </p:sp>
      <p:sp>
        <p:nvSpPr>
          <p:cNvPr id="4" name="AutoShape 2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612775" y="209301"/>
            <a:ext cx="79112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Вопросы -ответы</a:t>
            </a: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12539" y="641238"/>
            <a:ext cx="7847657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	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принимать заявление с личной подписью родителя или законного представителя, пакет документов (копии) во время пандемии? Воспользоваться почтовым переводом смогут не все родители.</a:t>
            </a:r>
          </a:p>
          <a:p>
            <a:pPr algn="just"/>
            <a:endParaRPr lang="ru-RU" sz="2000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Ответ: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таком случае заявления принимаются очно с соблюдением всех требований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Роспотребнадзора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период ограничений.</a:t>
            </a:r>
          </a:p>
        </p:txBody>
      </p:sp>
    </p:spTree>
    <p:extLst>
      <p:ext uri="{BB962C8B-B14F-4D97-AF65-F5344CB8AC3E}">
        <p14:creationId xmlns:p14="http://schemas.microsoft.com/office/powerpoint/2010/main" val="3310722456"/>
      </p:ext>
    </p:extLst>
  </p:cSld>
  <p:clrMapOvr>
    <a:masterClrMapping/>
  </p:clrMapOvr>
  <p:transition spd="slow">
    <p:wip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3" descr="C:\Users\Afanaseva\Desktop\Августовка 2014, 2015, 2016, 2017\Августовка 2017\Доклад министра\От Адели\Актуальные\фон презентация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4544" y="18368"/>
            <a:ext cx="9478069" cy="5495791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26627" name="Номер слайда 3"/>
          <p:cNvSpPr txBox="1">
            <a:spLocks/>
          </p:cNvSpPr>
          <p:nvPr/>
        </p:nvSpPr>
        <p:spPr bwMode="auto">
          <a:xfrm>
            <a:off x="7019925" y="4516438"/>
            <a:ext cx="2133600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4" tIns="45702" rIns="91404" bIns="45702" anchor="ctr"/>
          <a:lstStyle>
            <a:lvl1pPr defTabSz="912813" eaLnBrk="0" hangingPunct="0"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4556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9128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3700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4pPr>
            <a:lvl5pPr marL="18272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2844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7416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1988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6560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B15AE0D6-EE27-4457-8B6B-233FE2ED3C42}" type="slidenum">
              <a:rPr lang="ru-RU" altLang="ru-RU" sz="1200" smtClean="0">
                <a:solidFill>
                  <a:srgbClr val="898989"/>
                </a:solidFill>
                <a:cs typeface="Arial" pitchFamily="34" charset="0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28</a:t>
            </a:fld>
            <a:endParaRPr lang="ru-RU" altLang="ru-RU" sz="1200">
              <a:solidFill>
                <a:srgbClr val="898989"/>
              </a:solidFill>
              <a:cs typeface="Arial" pitchFamily="34" charset="0"/>
            </a:endParaRPr>
          </a:p>
        </p:txBody>
      </p:sp>
      <p:sp>
        <p:nvSpPr>
          <p:cNvPr id="4" name="AutoShape 2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307975" y="-45013"/>
            <a:ext cx="79112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Вопросы -ответы</a:t>
            </a: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83568" y="520566"/>
            <a:ext cx="7632848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	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10. Имеют ли дети-инвалиды и дети с ограниченными возможностями здоровья какие-либо льготы при приеме в 1-е классы общеобразовательных учреждений?</a:t>
            </a:r>
          </a:p>
          <a:p>
            <a:pPr algn="just"/>
            <a:endParaRPr lang="ru-RU" sz="2000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Ответ: Детям-инвалидам при поступлении в ОУ каких-либо льгот не установлено. Принимаются  на общих основаниях.</a:t>
            </a:r>
          </a:p>
          <a:p>
            <a:pPr algn="just"/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algn="just"/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11. 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Какой датой должен подписан договор с будущими первоклассниками? От даты подачи документов (эти дети еще не наши ученики), от даты издания приказа или от 1.09? </a:t>
            </a:r>
          </a:p>
          <a:p>
            <a:pPr algn="just"/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Ответ: ст.53 ФЗ №273 – «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основанием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возникновения образовательных отношений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является распорядительный акт 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организации, осуществляющий образовательную деятельность,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приеме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лица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обучение 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…». </a:t>
            </a:r>
            <a:r>
              <a:rPr lang="ru-RU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Договор не оформляется!</a:t>
            </a:r>
          </a:p>
          <a:p>
            <a:pPr algn="just"/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9149155"/>
      </p:ext>
    </p:extLst>
  </p:cSld>
  <p:clrMapOvr>
    <a:masterClrMapping/>
  </p:clrMapOvr>
  <p:transition spd="slow">
    <p:wip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3" descr="C:\Users\Afanaseva\Desktop\Августовка 2014, 2015, 2016, 2017\Августовка 2017\Доклад министра\От Адели\Актуальные\фон презентация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5409" cy="5143500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26627" name="Номер слайда 3"/>
          <p:cNvSpPr txBox="1">
            <a:spLocks/>
          </p:cNvSpPr>
          <p:nvPr/>
        </p:nvSpPr>
        <p:spPr bwMode="auto">
          <a:xfrm>
            <a:off x="7019925" y="4516438"/>
            <a:ext cx="2133600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4" tIns="45702" rIns="91404" bIns="45702" anchor="ctr"/>
          <a:lstStyle>
            <a:lvl1pPr defTabSz="912813" eaLnBrk="0" hangingPunct="0"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4556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9128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3700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4pPr>
            <a:lvl5pPr marL="18272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2844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7416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1988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6560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B15AE0D6-EE27-4457-8B6B-233FE2ED3C42}" type="slidenum">
              <a:rPr lang="ru-RU" altLang="ru-RU" sz="1200" smtClean="0">
                <a:solidFill>
                  <a:srgbClr val="898989"/>
                </a:solidFill>
                <a:cs typeface="Arial" pitchFamily="34" charset="0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29</a:t>
            </a:fld>
            <a:endParaRPr lang="ru-RU" altLang="ru-RU" sz="1200">
              <a:solidFill>
                <a:srgbClr val="898989"/>
              </a:solidFill>
              <a:cs typeface="Arial" pitchFamily="34" charset="0"/>
            </a:endParaRPr>
          </a:p>
        </p:txBody>
      </p:sp>
      <p:sp>
        <p:nvSpPr>
          <p:cNvPr id="4" name="AutoShape 2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307975" y="-102461"/>
            <a:ext cx="79112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Вопросы -ответы</a:t>
            </a: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55575" y="627973"/>
            <a:ext cx="8656513" cy="4462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	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Кем утверждается максимальное количество детей, принимаемое в 1 класс: школой или учредителем?</a:t>
            </a:r>
          </a:p>
          <a:p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Ответ: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Школой совместно с  учредителем.</a:t>
            </a:r>
          </a:p>
          <a:p>
            <a:pPr algn="just"/>
            <a:r>
              <a:rPr lang="ru-RU" sz="16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algn="just"/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Средняя площадь кабинетов в школе варьируется от 44,5 до 56,2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кв.м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Имеет ли образовательное учреждение право прекратить прием в 1-й класс и отказать в приеме в образовательное учреждение, руководствуясь вышеназванными нормами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СанПин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1600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Ответ: </a:t>
            </a:r>
            <a:r>
              <a:rPr lang="ru-RU" sz="16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п.15. </a:t>
            </a:r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приеме </a:t>
            </a:r>
            <a:r>
              <a:rPr lang="ru-RU" sz="16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государственную или муниципальную образовательную организацию </a:t>
            </a:r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может быть отказано только по причине отсутствия в ней свободных мест.</a:t>
            </a:r>
          </a:p>
          <a:p>
            <a:pPr algn="just"/>
            <a:r>
              <a:rPr lang="ru-RU" sz="16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6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СанПин</a:t>
            </a:r>
            <a:r>
              <a:rPr lang="ru-RU" sz="16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2.4.3648-20 пункт 3.4.14. Количество обучающихся в классе определяется исходя из расчета соблюдения нормы площади на одного обучающегося, соблюдении требований к расстановке мебели в учебных кабинетах. </a:t>
            </a:r>
          </a:p>
          <a:p>
            <a:pPr algn="just"/>
            <a:r>
              <a:rPr lang="ru-RU" sz="16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Площадь учебных кабинетов без учета площади, необходимой для расстановки дополнительной мебели должна рассчитываться следующим образом:</a:t>
            </a:r>
          </a:p>
          <a:p>
            <a:pPr algn="just"/>
            <a:r>
              <a:rPr lang="ru-RU" sz="16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менее 2,5 м2 на одного обучающегося при фронтальных формах занятий</a:t>
            </a:r>
            <a:r>
              <a:rPr lang="ru-RU" sz="16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ctr"/>
            <a:r>
              <a:rPr lang="ru-RU" sz="1600" b="1" i="1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r>
              <a:rPr lang="ru-RU" sz="16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Право на образование.     </a:t>
            </a:r>
            <a:r>
              <a:rPr lang="ru-RU" sz="1600" i="1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 </a:t>
            </a:r>
            <a:r>
              <a:rPr lang="ru-RU" sz="16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Возможности школы  </a:t>
            </a:r>
            <a:r>
              <a:rPr lang="ru-RU" sz="1600" b="1" i="1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r>
              <a:rPr lang="ru-RU" sz="16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Финансовая составляющая.</a:t>
            </a:r>
            <a:endParaRPr lang="ru-RU" sz="2000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600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4691009"/>
      </p:ext>
    </p:extLst>
  </p:cSld>
  <p:clrMapOvr>
    <a:masterClrMapping/>
  </p:clrMapOvr>
  <p:transition spd="slow">
    <p:wip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3" descr="C:\Users\Afanaseva\Desktop\Августовка 2014, 2015, 2016, 2017\Августовка 2017\Доклад министра\От Адели\Актуальные\фон презентация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5955" y="-352291"/>
            <a:ext cx="9811855" cy="5495791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26627" name="Номер слайда 3"/>
          <p:cNvSpPr txBox="1">
            <a:spLocks/>
          </p:cNvSpPr>
          <p:nvPr/>
        </p:nvSpPr>
        <p:spPr bwMode="auto">
          <a:xfrm>
            <a:off x="7019925" y="4516438"/>
            <a:ext cx="2133600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4" tIns="45702" rIns="91404" bIns="45702" anchor="ctr"/>
          <a:lstStyle>
            <a:lvl1pPr defTabSz="912813" eaLnBrk="0" hangingPunct="0"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4556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9128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3700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4pPr>
            <a:lvl5pPr marL="18272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2844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7416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1988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6560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B15AE0D6-EE27-4457-8B6B-233FE2ED3C42}" type="slidenum">
              <a:rPr lang="ru-RU" altLang="ru-RU" sz="1200" smtClean="0">
                <a:solidFill>
                  <a:srgbClr val="898989"/>
                </a:solidFill>
                <a:cs typeface="Arial" pitchFamily="34" charset="0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30</a:t>
            </a:fld>
            <a:endParaRPr lang="ru-RU" altLang="ru-RU" sz="1200">
              <a:solidFill>
                <a:srgbClr val="898989"/>
              </a:solidFill>
              <a:cs typeface="Arial" pitchFamily="34" charset="0"/>
            </a:endParaRPr>
          </a:p>
        </p:txBody>
      </p:sp>
      <p:sp>
        <p:nvSpPr>
          <p:cNvPr id="4" name="AutoShape 2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7707" y="-352291"/>
            <a:ext cx="5468586" cy="5496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110845"/>
      </p:ext>
    </p:extLst>
  </p:cSld>
  <p:clrMapOvr>
    <a:masterClrMapping/>
  </p:clrMapOvr>
  <p:transition spd="slow">
    <p:wip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3" descr="C:\Users\Afanaseva\Desktop\Августовка 2014, 2015, 2016, 2017\Августовка 2017\Доклад министра\От Адели\Актуальные\фон презентация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5955" y="-352291"/>
            <a:ext cx="9811855" cy="5495791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26627" name="Номер слайда 3"/>
          <p:cNvSpPr txBox="1">
            <a:spLocks/>
          </p:cNvSpPr>
          <p:nvPr/>
        </p:nvSpPr>
        <p:spPr bwMode="auto">
          <a:xfrm>
            <a:off x="7019925" y="4516438"/>
            <a:ext cx="2133600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4" tIns="45702" rIns="91404" bIns="45702" anchor="ctr"/>
          <a:lstStyle>
            <a:lvl1pPr defTabSz="912813" eaLnBrk="0" hangingPunct="0"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4556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9128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3700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4pPr>
            <a:lvl5pPr marL="18272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2844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7416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1988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6560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B15AE0D6-EE27-4457-8B6B-233FE2ED3C42}" type="slidenum">
              <a:rPr lang="ru-RU" altLang="ru-RU" sz="1200" smtClean="0">
                <a:solidFill>
                  <a:srgbClr val="898989"/>
                </a:solidFill>
                <a:cs typeface="Arial" pitchFamily="34" charset="0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31</a:t>
            </a:fld>
            <a:endParaRPr lang="ru-RU" altLang="ru-RU" sz="1200">
              <a:solidFill>
                <a:srgbClr val="898989"/>
              </a:solidFill>
              <a:cs typeface="Arial" pitchFamily="34" charset="0"/>
            </a:endParaRPr>
          </a:p>
        </p:txBody>
      </p:sp>
      <p:sp>
        <p:nvSpPr>
          <p:cNvPr id="4" name="AutoShape 2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8486" y="-352292"/>
            <a:ext cx="4640486" cy="549579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4008" y="-352293"/>
            <a:ext cx="5101893" cy="5495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6019740"/>
      </p:ext>
    </p:extLst>
  </p:cSld>
  <p:clrMapOvr>
    <a:masterClrMapping/>
  </p:clrMapOvr>
  <p:transition spd="slow">
    <p:wip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3" descr="C:\Users\Afanaseva\Desktop\Августовка 2014, 2015, 2016, 2017\Августовка 2017\Доклад министра\От Адели\Актуальные\фон презентация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64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7" name="Номер слайда 3"/>
          <p:cNvSpPr txBox="1">
            <a:spLocks/>
          </p:cNvSpPr>
          <p:nvPr/>
        </p:nvSpPr>
        <p:spPr bwMode="auto">
          <a:xfrm>
            <a:off x="7019925" y="4516438"/>
            <a:ext cx="2133600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4" tIns="45702" rIns="91404" bIns="45702" anchor="ctr"/>
          <a:lstStyle>
            <a:lvl1pPr defTabSz="912813" eaLnBrk="0" hangingPunct="0"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4556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9128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3700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4pPr>
            <a:lvl5pPr marL="18272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2844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7416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1988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6560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B15AE0D6-EE27-4457-8B6B-233FE2ED3C42}" type="slidenum">
              <a:rPr lang="ru-RU" altLang="ru-RU" sz="1200" smtClean="0">
                <a:solidFill>
                  <a:srgbClr val="898989"/>
                </a:solidFill>
                <a:cs typeface="Arial" pitchFamily="34" charset="0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32</a:t>
            </a:fld>
            <a:endParaRPr lang="ru-RU" altLang="ru-RU" sz="1200">
              <a:solidFill>
                <a:srgbClr val="898989"/>
              </a:solidFill>
              <a:cs typeface="Arial" pitchFamily="34" charset="0"/>
            </a:endParaRPr>
          </a:p>
        </p:txBody>
      </p:sp>
      <p:sp>
        <p:nvSpPr>
          <p:cNvPr id="4" name="AutoShape 2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979712" y="1357973"/>
            <a:ext cx="5814392" cy="8034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50000"/>
              </a:lnSpc>
              <a:spcAft>
                <a:spcPts val="0"/>
              </a:spcAft>
            </a:pPr>
            <a:r>
              <a:rPr lang="ru-RU" sz="35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Спасибо за внимание!</a:t>
            </a:r>
            <a:endParaRPr lang="ru-RU" sz="3500" b="1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00" y="15850"/>
            <a:ext cx="792549" cy="78035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55498" y="0"/>
            <a:ext cx="859611" cy="70719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3954264"/>
            <a:ext cx="2341067" cy="83522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04440" y="4011910"/>
            <a:ext cx="1810669" cy="835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0308071"/>
      </p:ext>
    </p:extLst>
  </p:cSld>
  <p:clrMapOvr>
    <a:masterClrMapping/>
  </p:clrMapOvr>
  <p:transition spd="slow">
    <p:wipe/>
  </p:transition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16206</TotalTime>
  <Words>1299</Words>
  <Application>Microsoft Office PowerPoint</Application>
  <PresentationFormat>Экран (16:9)</PresentationFormat>
  <Paragraphs>225</Paragraphs>
  <Slides>32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8" baseType="lpstr">
      <vt:lpstr>Arial</vt:lpstr>
      <vt:lpstr>Calibri</vt:lpstr>
      <vt:lpstr>Calibri Light</vt:lpstr>
      <vt:lpstr>Symbol</vt:lpstr>
      <vt:lpstr>Times New Roman</vt:lpstr>
      <vt:lpstr>1_Office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Afanaseva</dc:creator>
  <cp:lastModifiedBy>Я</cp:lastModifiedBy>
  <cp:revision>1445</cp:revision>
  <cp:lastPrinted>2021-03-11T05:27:09Z</cp:lastPrinted>
  <dcterms:created xsi:type="dcterms:W3CDTF">2014-03-04T07:12:45Z</dcterms:created>
  <dcterms:modified xsi:type="dcterms:W3CDTF">2021-03-20T07:14:28Z</dcterms:modified>
</cp:coreProperties>
</file>